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88" r:id="rId13"/>
    <p:sldId id="290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1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>
        <p:scale>
          <a:sx n="70" d="100"/>
          <a:sy n="70" d="100"/>
        </p:scale>
        <p:origin x="-114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C493-DCED-42D8-B30F-1B5B73DDA50E}" type="datetimeFigureOut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88D63-09B4-4D41-9220-24097BB755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0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PS: If the user becomes inactive for more than 30 minutes, that session ends.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93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§1: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more </a:t>
            </a:r>
            <a:r>
              <a:rPr lang="en-US" altLang="zh-TW" dirty="0" err="1" smtClean="0"/>
              <a:t>inlinks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 webpage has, the higher its authority score is.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52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P(</a:t>
            </a:r>
            <a:r>
              <a:rPr lang="en-US" altLang="zh-TW" sz="1200" i="1" dirty="0" err="1" smtClean="0"/>
              <a:t>w</a:t>
            </a:r>
            <a:r>
              <a:rPr lang="en-US" altLang="zh-TW" sz="1200" i="1" baseline="-25000" dirty="0" err="1" smtClean="0"/>
              <a:t>iJ</a:t>
            </a:r>
            <a:r>
              <a:rPr lang="zh-TW" altLang="en-US" sz="1200" i="1" dirty="0" smtClean="0"/>
              <a:t> →</a:t>
            </a:r>
            <a:r>
              <a:rPr lang="en-US" altLang="zh-TW" sz="1200" i="1" dirty="0" smtClean="0"/>
              <a:t> </a:t>
            </a:r>
            <a:r>
              <a:rPr lang="en-US" altLang="zh-TW" sz="1200" i="1" dirty="0" err="1" smtClean="0"/>
              <a:t>w’</a:t>
            </a:r>
            <a:r>
              <a:rPr lang="en-US" altLang="zh-TW" sz="1200" i="1" baseline="-25000" dirty="0" err="1" smtClean="0"/>
              <a:t>iJ</a:t>
            </a:r>
            <a:r>
              <a:rPr lang="zh-TW" altLang="en-US" sz="1200" i="1" dirty="0" smtClean="0"/>
              <a:t> </a:t>
            </a:r>
            <a:r>
              <a:rPr lang="en-US" altLang="zh-TW" sz="1200" i="1" dirty="0" smtClean="0"/>
              <a:t>|T</a:t>
            </a:r>
            <a:r>
              <a:rPr lang="en-US" altLang="zh-TW" sz="1200" i="1" baseline="-25000" dirty="0" smtClean="0"/>
              <a:t>1</a:t>
            </a:r>
            <a:r>
              <a:rPr lang="zh-TW" altLang="en-US" sz="1200" i="1" baseline="-25000" dirty="0" smtClean="0"/>
              <a:t> </a:t>
            </a:r>
            <a:r>
              <a:rPr lang="en-US" altLang="zh-TW" sz="1200" dirty="0" smtClean="0"/>
              <a:t>) :</a:t>
            </a:r>
            <a:r>
              <a:rPr lang="zh-TW" altLang="en-US" sz="1200" dirty="0" smtClean="0"/>
              <a:t>其方式由前方所述的</a:t>
            </a:r>
            <a:r>
              <a:rPr lang="en-US" altLang="zh-TW" sz="1200" dirty="0" err="1" smtClean="0"/>
              <a:t>pagerank</a:t>
            </a:r>
            <a:r>
              <a:rPr lang="zh-TW" altLang="en-US" sz="1200" dirty="0" smtClean="0"/>
              <a:t>值而來   </a:t>
            </a:r>
            <a:r>
              <a:rPr lang="en-US" altLang="zh-TW" sz="1200" dirty="0" smtClean="0"/>
              <a:t>     P(</a:t>
            </a:r>
            <a:r>
              <a:rPr lang="en-US" altLang="zh-TW" sz="1200" i="1" dirty="0" smtClean="0"/>
              <a:t>T</a:t>
            </a:r>
            <a:r>
              <a:rPr lang="en-US" altLang="zh-TW" sz="1200" i="1" baseline="-25000" dirty="0" smtClean="0"/>
              <a:t>1</a:t>
            </a:r>
            <a:r>
              <a:rPr lang="en-US" altLang="zh-TW" sz="1200" i="1" dirty="0" smtClean="0"/>
              <a:t> |</a:t>
            </a:r>
            <a:r>
              <a:rPr lang="en-US" altLang="zh-TW" sz="1200" dirty="0" smtClean="0"/>
              <a:t> q’):</a:t>
            </a:r>
            <a:r>
              <a:rPr lang="zh-TW" altLang="en-US" sz="1200" dirty="0" smtClean="0"/>
              <a:t>代表此新的</a:t>
            </a:r>
            <a:r>
              <a:rPr lang="en-US" altLang="zh-TW" sz="1200" dirty="0" smtClean="0"/>
              <a:t>query</a:t>
            </a:r>
            <a:r>
              <a:rPr lang="zh-TW" altLang="en-US" sz="1200" dirty="0" smtClean="0"/>
              <a:t>再透過搜尋擎回傳的</a:t>
            </a:r>
            <a:r>
              <a:rPr lang="en-US" altLang="zh-TW" sz="1200" dirty="0" smtClean="0"/>
              <a:t>top10 URL</a:t>
            </a:r>
            <a:r>
              <a:rPr lang="zh-TW" altLang="en-US" sz="1200" dirty="0" smtClean="0"/>
              <a:t>有幾筆有列在該</a:t>
            </a:r>
            <a:r>
              <a:rPr lang="en-US" altLang="zh-TW" sz="1200" dirty="0" smtClean="0"/>
              <a:t>topic</a:t>
            </a:r>
            <a:r>
              <a:rPr lang="zh-TW" altLang="en-US" sz="1200" dirty="0" smtClean="0"/>
              <a:t>類別中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03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Query feature: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million Wikipedia articles in English, which contains the Title , Body content and Category information.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The corpus contains 7,181,315 titles and 10,170,187 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28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§1 :The query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admission” is a clear winner over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map”with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higher number of clicks and relative less number of skips.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§2 :“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map” is ranked lower than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history”. the former query has more clicks but also significantly more skips that the latte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34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two horizontal lines correspond to the learning-to-rank approach which is not affected by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be noticed that when (1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α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increases,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Pagerank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generally performs better and better. The best NDCG score is achieved at 0.85 for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Pagerank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value of 0.61, whereas learning-to-rank achieves 0.82 NDCG — a 25% better performance. Similarly,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Pagerank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the best zero/one loss score of 0.52, comparing to 0.75 for learning-to-rank algorithm.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3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model: only takes query frequency into consideration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1-1: LTR improves 2.2% of MAP, 2.4 % P@5 and 3.8% P@1 upon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Pagerank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algorithm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2-1: long queries are generally the most difficult to make suggestions.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2-2:While for short and medium queries, the expansion </a:t>
            </a:r>
            <a:r>
              <a:rPr lang="fr-FR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indicates better suggestion performance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deletion and modification.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88D63-09B4-4D41-9220-24097BB755C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2CA2-DCB2-445D-9E4B-DA1A47ACD505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A1B-E4F3-4808-A590-26DD0C4A5F2E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4808-193E-4097-9693-E6A41CF8607F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ACE-2209-4A98-BCFF-E435CD86CBE3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B92-7BC7-4F40-B5D8-1CDF89EFE5A9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725E-FC3C-44DB-8C7D-67328CCE339B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3ADB-4374-453E-94AB-EF01AA7BC681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C944-B34E-4011-9117-6783D2320A81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04C0-3EFD-43C7-A824-6E5E39950E72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A85F-2171-48CC-AEBB-AADBB42C6FA7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26DB-5AC6-4215-9B0B-FDFCB1A44DAA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7B89C4-CF19-4B3D-B9A9-7896D1030B0F}" type="datetime1">
              <a:rPr lang="zh-TW" altLang="en-US" smtClean="0"/>
              <a:t>2012/9/13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C9FDCF-EB4C-452B-86DB-B209CB3EC4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FDCF-EB4C-452B-86DB-B209CB3EC423}" type="slidenum">
              <a:rPr lang="zh-TW" altLang="en-US" sz="1800" b="1" smtClean="0"/>
              <a:t>1</a:t>
            </a:fld>
            <a:endParaRPr lang="zh-TW" altLang="en-US" sz="1800" b="1" dirty="0"/>
          </a:p>
        </p:txBody>
      </p:sp>
      <p:sp>
        <p:nvSpPr>
          <p:cNvPr id="5" name="矩形 4"/>
          <p:cNvSpPr/>
          <p:nvPr/>
        </p:nvSpPr>
        <p:spPr>
          <a:xfrm>
            <a:off x="683568" y="364502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Date:  </a:t>
            </a:r>
            <a:r>
              <a:rPr lang="en-US" altLang="zh-TW" sz="20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2012/9/13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Source: </a:t>
            </a:r>
            <a:r>
              <a:rPr lang="en-US" altLang="zh-TW" sz="1900" b="1" dirty="0" smtClean="0">
                <a:latin typeface="Century Schoolbook" pitchFamily="18" charset="0"/>
                <a:cs typeface="Calibri" pitchFamily="34" charset="0"/>
              </a:rPr>
              <a:t>Yang Song </a:t>
            </a:r>
            <a:r>
              <a:rPr lang="en-US" altLang="zh-TW" sz="1900" b="1" dirty="0" smtClean="0">
                <a:latin typeface="Century Schoolbook" pitchFamily="18" charset="0"/>
                <a:ea typeface="標楷體" pitchFamily="65" charset="-120"/>
              </a:rPr>
              <a:t>, </a:t>
            </a:r>
            <a:r>
              <a:rPr lang="en-US" altLang="zh-TW" sz="1900" b="1" dirty="0" err="1" smtClean="0">
                <a:latin typeface="Century Schoolbook" pitchFamily="18" charset="0"/>
              </a:rPr>
              <a:t>Dengyong</a:t>
            </a:r>
            <a:r>
              <a:rPr lang="en-US" altLang="zh-TW" sz="1900" b="1" dirty="0" smtClean="0">
                <a:latin typeface="Century Schoolbook" pitchFamily="18" charset="0"/>
              </a:rPr>
              <a:t> Zhou , Li-</a:t>
            </a:r>
            <a:r>
              <a:rPr lang="en-US" altLang="zh-TW" sz="1900" b="1" dirty="0" err="1" smtClean="0">
                <a:latin typeface="Century Schoolbook" pitchFamily="18" charset="0"/>
              </a:rPr>
              <a:t>wei</a:t>
            </a:r>
            <a:r>
              <a:rPr lang="en-US" altLang="zh-TW" sz="1900" b="1" dirty="0" smtClean="0">
                <a:latin typeface="Century Schoolbook" pitchFamily="18" charset="0"/>
              </a:rPr>
              <a:t> He</a:t>
            </a:r>
            <a:r>
              <a:rPr lang="en-US" altLang="zh-TW" sz="19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al(WSDM’12)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Advisor: 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0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-ling,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Koh</a:t>
            </a:r>
            <a:endParaRPr lang="en-US" altLang="zh-TW" sz="2000" b="1" dirty="0" smtClean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Speaker: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Jiun</a:t>
            </a:r>
            <a:r>
              <a:rPr lang="en-US" altLang="zh-TW" sz="20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0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,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Chiou</a:t>
            </a:r>
            <a:endParaRPr lang="en-US" altLang="zh-TW" sz="2000" b="1" dirty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697667"/>
            <a:ext cx="7920880" cy="110799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TW" sz="3300" b="1" dirty="0">
                <a:solidFill>
                  <a:schemeClr val="bg1"/>
                </a:solidFill>
                <a:latin typeface="Century Schoolbook" pitchFamily="18" charset="0"/>
              </a:rPr>
              <a:t>Query Suggestion by Constructing Term-Transition Graphs</a:t>
            </a:r>
            <a:endParaRPr lang="zh-TW" altLang="en-US" sz="3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 descr="http://eportal.bitpanipat.com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54" y="4725144"/>
            <a:ext cx="4089319" cy="1642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9</a:t>
            </a:r>
            <a:endParaRPr lang="zh-TW" altLang="en-US" sz="1800" b="1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79984" y="1277144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User preference from log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Query suggestion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Topic-based </a:t>
            </a:r>
            <a:r>
              <a:rPr lang="en-US" sz="2800" b="1" dirty="0" err="1" smtClean="0">
                <a:solidFill>
                  <a:srgbClr val="002060"/>
                </a:solidFill>
                <a:latin typeface="Century Schoolbook" pitchFamily="18" charset="0"/>
              </a:rPr>
              <a:t>Pagerank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 model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Learning to Rank model (term-level)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10</a:t>
            </a:r>
            <a:endParaRPr lang="zh-TW" altLang="en-US" sz="18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Topic-based </a:t>
            </a:r>
            <a:r>
              <a:rPr lang="en-US" altLang="zh-TW" sz="4000" b="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P</a:t>
            </a:r>
            <a:r>
              <a:rPr lang="en-US" altLang="zh-TW" sz="40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agerank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model</a:t>
            </a:r>
            <a:endParaRPr lang="en-US" altLang="zh-TW" sz="4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42" y="1417638"/>
            <a:ext cx="27622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41458" y="3989095"/>
            <a:ext cx="216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term transition </a:t>
            </a:r>
            <a:r>
              <a:rPr lang="en-US" altLang="zh-TW" sz="2000" dirty="0" smtClean="0"/>
              <a:t>graph</a:t>
            </a:r>
            <a:endParaRPr lang="zh-TW" altLang="en-US" sz="2000" dirty="0"/>
          </a:p>
        </p:txBody>
      </p:sp>
      <p:sp>
        <p:nvSpPr>
          <p:cNvPr id="8" name="弧形向右箭號 7"/>
          <p:cNvSpPr/>
          <p:nvPr/>
        </p:nvSpPr>
        <p:spPr>
          <a:xfrm>
            <a:off x="2123728" y="2780928"/>
            <a:ext cx="360040" cy="720080"/>
          </a:xfrm>
          <a:prstGeom prst="curved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541458" y="1700808"/>
            <a:ext cx="51026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762550" y="1728734"/>
                <a:ext cx="3773469" cy="1700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50" y="1728734"/>
                <a:ext cx="3773469" cy="17003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788023" y="1217583"/>
            <a:ext cx="113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M matrix: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12967" y="3560703"/>
            <a:ext cx="156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Rank</a:t>
            </a:r>
            <a:r>
              <a:rPr lang="en-US" altLang="zh-TW" sz="2000" baseline="30000" dirty="0" smtClean="0"/>
              <a:t>(t)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matrix: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701450" y="3972909"/>
                <a:ext cx="827104" cy="17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0" y="3972909"/>
                <a:ext cx="827104" cy="17525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圓角矩形 14"/>
          <p:cNvSpPr/>
          <p:nvPr/>
        </p:nvSpPr>
        <p:spPr>
          <a:xfrm>
            <a:off x="5412967" y="5773541"/>
            <a:ext cx="1349070" cy="6558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Initial rank value</a:t>
            </a:r>
            <a:endParaRPr lang="zh-TW" altLang="en-US" sz="2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7" y="4869394"/>
            <a:ext cx="491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932039" y="1516142"/>
            <a:ext cx="339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1          2          3         4          5          6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11120" y="1728734"/>
            <a:ext cx="395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     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2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3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5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6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2112" y="4849207"/>
            <a:ext cx="1567312" cy="410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36112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err="1"/>
              <a:t>Mij</a:t>
            </a:r>
            <a:r>
              <a:rPr lang="en-US" altLang="zh-TW" sz="2000" dirty="0"/>
              <a:t> = 1/N(j) </a:t>
            </a:r>
            <a:r>
              <a:rPr lang="en-US" altLang="zh-TW" sz="2000" dirty="0" smtClean="0"/>
              <a:t>if there </a:t>
            </a:r>
            <a:r>
              <a:rPr lang="en-US" altLang="zh-TW" sz="2000" dirty="0"/>
              <a:t>is a transition from node j to node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, with N(j) </a:t>
            </a:r>
            <a:r>
              <a:rPr lang="en-US" altLang="zh-TW" sz="2000" dirty="0" smtClean="0"/>
              <a:t>being the </a:t>
            </a:r>
            <a:r>
              <a:rPr lang="en-US" altLang="zh-TW" sz="2000" dirty="0"/>
              <a:t>total number of </a:t>
            </a:r>
            <a:r>
              <a:rPr lang="en-US" altLang="zh-TW" sz="2000" dirty="0" err="1"/>
              <a:t>outlinks</a:t>
            </a:r>
            <a:r>
              <a:rPr lang="en-US" altLang="zh-TW" sz="2000" dirty="0"/>
              <a:t> of node j.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85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15" grpId="0" animBg="1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281113"/>
            <a:ext cx="59150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11</a:t>
            </a:r>
            <a:endParaRPr lang="zh-TW" altLang="en-US" sz="1800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00430"/>
              </p:ext>
            </p:extLst>
          </p:nvPr>
        </p:nvGraphicFramePr>
        <p:xfrm>
          <a:off x="683568" y="351933"/>
          <a:ext cx="6096000" cy="6202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u="none" dirty="0" smtClean="0"/>
                        <a:t>Arts</a:t>
                      </a:r>
                      <a:endParaRPr lang="zh-TW" alt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Business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Computers</a:t>
                      </a:r>
                      <a:endParaRPr lang="zh-TW" alt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 , Email , Home, House , Login , Page</a:t>
                      </a:r>
                      <a:endParaRPr lang="zh-TW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Games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Health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Home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Kids and teens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News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Recreation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Reference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Regional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Science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Shopping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Society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Sports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World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6349374" y="1095113"/>
            <a:ext cx="2360277" cy="78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computers,com</a:t>
            </a:r>
            <a:r>
              <a:rPr lang="en-US" altLang="zh-TW" sz="2400" dirty="0" smtClean="0"/>
              <a:t>=1/6</a:t>
            </a:r>
            <a:endParaRPr lang="zh-TW" altLang="zh-TW" sz="2400" dirty="0"/>
          </a:p>
        </p:txBody>
      </p:sp>
      <p:sp>
        <p:nvSpPr>
          <p:cNvPr id="10" name="圓角矩形 9"/>
          <p:cNvSpPr/>
          <p:nvPr/>
        </p:nvSpPr>
        <p:spPr>
          <a:xfrm>
            <a:off x="6337407" y="1945785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computers,email</a:t>
            </a:r>
            <a:r>
              <a:rPr lang="en-US" altLang="zh-TW" sz="2400" dirty="0" smtClean="0"/>
              <a:t>=1/6</a:t>
            </a:r>
            <a:endParaRPr lang="zh-TW" altLang="zh-TW" sz="2400" dirty="0"/>
          </a:p>
        </p:txBody>
      </p:sp>
      <p:sp>
        <p:nvSpPr>
          <p:cNvPr id="11" name="圓角矩形 10"/>
          <p:cNvSpPr/>
          <p:nvPr/>
        </p:nvSpPr>
        <p:spPr>
          <a:xfrm>
            <a:off x="6337407" y="2798806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computers,home</a:t>
            </a:r>
            <a:r>
              <a:rPr lang="en-US" altLang="zh-TW" sz="2400" dirty="0" smtClean="0"/>
              <a:t>= 1/6</a:t>
            </a:r>
            <a:endParaRPr lang="zh-TW" altLang="zh-TW" sz="2400" dirty="0"/>
          </a:p>
        </p:txBody>
      </p:sp>
      <p:sp>
        <p:nvSpPr>
          <p:cNvPr id="12" name="圓角矩形 11"/>
          <p:cNvSpPr/>
          <p:nvPr/>
        </p:nvSpPr>
        <p:spPr>
          <a:xfrm>
            <a:off x="6349373" y="3676193"/>
            <a:ext cx="2360277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computer,house</a:t>
            </a:r>
            <a:r>
              <a:rPr lang="en-US" altLang="zh-TW" sz="2400" dirty="0" smtClean="0"/>
              <a:t>= 1/6</a:t>
            </a:r>
            <a:endParaRPr lang="zh-TW" altLang="zh-TW" sz="2400" dirty="0"/>
          </a:p>
        </p:txBody>
      </p:sp>
      <p:sp>
        <p:nvSpPr>
          <p:cNvPr id="13" name="圓角矩形 12"/>
          <p:cNvSpPr/>
          <p:nvPr/>
        </p:nvSpPr>
        <p:spPr>
          <a:xfrm>
            <a:off x="6349375" y="4572306"/>
            <a:ext cx="236027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computers,login</a:t>
            </a:r>
            <a:r>
              <a:rPr lang="en-US" altLang="zh-TW" sz="2400" dirty="0" smtClean="0"/>
              <a:t>= 1/6</a:t>
            </a:r>
            <a:endParaRPr lang="zh-TW" altLang="zh-TW" sz="2400" dirty="0"/>
          </a:p>
        </p:txBody>
      </p:sp>
      <p:sp>
        <p:nvSpPr>
          <p:cNvPr id="14" name="圓角矩形 13"/>
          <p:cNvSpPr/>
          <p:nvPr/>
        </p:nvSpPr>
        <p:spPr>
          <a:xfrm>
            <a:off x="6337408" y="5430015"/>
            <a:ext cx="237224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computers,page</a:t>
            </a:r>
            <a:r>
              <a:rPr lang="en-US" altLang="zh-TW" sz="2400" dirty="0" smtClean="0"/>
              <a:t>= 1/6</a:t>
            </a:r>
            <a:endParaRPr lang="zh-TW" altLang="zh-TW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5244"/>
            <a:ext cx="491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7714710" y="302973"/>
            <a:ext cx="329662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718666" y="3111033"/>
            <a:ext cx="280831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025012" y="3752922"/>
            <a:ext cx="122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p matrix: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174026" y="3421392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.166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0.166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26" y="3421392"/>
                <a:ext cx="827104" cy="1683538"/>
              </a:xfrm>
              <a:prstGeom prst="rect">
                <a:avLst/>
              </a:prstGeom>
              <a:blipFill rotWithShape="1"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6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48025"/>
              </p:ext>
            </p:extLst>
          </p:nvPr>
        </p:nvGraphicFramePr>
        <p:xfrm>
          <a:off x="683568" y="351933"/>
          <a:ext cx="6096000" cy="6202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u="none" dirty="0" smtClean="0"/>
                        <a:t>Arts</a:t>
                      </a:r>
                      <a:endParaRPr lang="zh-TW" alt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Business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Computers</a:t>
                      </a:r>
                      <a:endParaRPr lang="zh-TW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 , Email , Home, House , Login , Page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Games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Health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Home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Kids and teens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News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Recreation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Reference</a:t>
                      </a:r>
                      <a:endParaRPr lang="zh-TW" alt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Com , Email , Login , Page</a:t>
                      </a:r>
                      <a:endParaRPr lang="zh-TW" alt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Regional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Science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Shopping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Society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Sports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World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圓角矩形 19"/>
          <p:cNvSpPr/>
          <p:nvPr/>
        </p:nvSpPr>
        <p:spPr>
          <a:xfrm>
            <a:off x="6349374" y="1095113"/>
            <a:ext cx="2360277" cy="78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reference,com</a:t>
            </a:r>
            <a:r>
              <a:rPr lang="en-US" altLang="zh-TW" sz="2400" dirty="0" smtClean="0"/>
              <a:t>=1/4</a:t>
            </a:r>
            <a:endParaRPr lang="zh-TW" altLang="zh-TW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6337407" y="1945785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reference,email</a:t>
            </a:r>
            <a:r>
              <a:rPr lang="en-US" altLang="zh-TW" sz="2400" dirty="0" smtClean="0"/>
              <a:t>=1/4</a:t>
            </a:r>
            <a:endParaRPr lang="zh-TW" altLang="zh-TW" sz="2400" dirty="0"/>
          </a:p>
        </p:txBody>
      </p:sp>
      <p:sp>
        <p:nvSpPr>
          <p:cNvPr id="22" name="圓角矩形 21"/>
          <p:cNvSpPr/>
          <p:nvPr/>
        </p:nvSpPr>
        <p:spPr>
          <a:xfrm>
            <a:off x="6337407" y="2798806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reference,home</a:t>
            </a:r>
            <a:r>
              <a:rPr lang="en-US" altLang="zh-TW" sz="2400" dirty="0" smtClean="0"/>
              <a:t>= </a:t>
            </a:r>
            <a:r>
              <a:rPr lang="en-US" altLang="zh-TW" sz="2400" dirty="0"/>
              <a:t>0</a:t>
            </a:r>
            <a:endParaRPr lang="zh-TW" altLang="zh-TW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349373" y="3676193"/>
            <a:ext cx="2360277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reference,house</a:t>
            </a:r>
            <a:r>
              <a:rPr lang="en-US" altLang="zh-TW" sz="2400" dirty="0" smtClean="0"/>
              <a:t>= </a:t>
            </a:r>
            <a:r>
              <a:rPr lang="en-US" altLang="zh-TW" sz="2400" dirty="0"/>
              <a:t>0</a:t>
            </a:r>
            <a:endParaRPr lang="zh-TW" altLang="zh-TW" sz="2400" dirty="0"/>
          </a:p>
        </p:txBody>
      </p:sp>
      <p:sp>
        <p:nvSpPr>
          <p:cNvPr id="24" name="圓角矩形 23"/>
          <p:cNvSpPr/>
          <p:nvPr/>
        </p:nvSpPr>
        <p:spPr>
          <a:xfrm>
            <a:off x="6349375" y="4572306"/>
            <a:ext cx="236027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reference,login</a:t>
            </a:r>
            <a:r>
              <a:rPr lang="en-US" altLang="zh-TW" sz="2400" dirty="0" smtClean="0"/>
              <a:t>= 1/4</a:t>
            </a:r>
            <a:endParaRPr lang="zh-TW" altLang="zh-TW" sz="2400" dirty="0"/>
          </a:p>
        </p:txBody>
      </p:sp>
      <p:sp>
        <p:nvSpPr>
          <p:cNvPr id="25" name="圓角矩形 24"/>
          <p:cNvSpPr/>
          <p:nvPr/>
        </p:nvSpPr>
        <p:spPr>
          <a:xfrm>
            <a:off x="6337408" y="5430015"/>
            <a:ext cx="237224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reference,page</a:t>
            </a:r>
            <a:r>
              <a:rPr lang="en-US" altLang="zh-TW" sz="2400" dirty="0" smtClean="0"/>
              <a:t>= 1/4</a:t>
            </a:r>
            <a:endParaRPr lang="zh-TW" altLang="zh-TW" sz="2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5244"/>
            <a:ext cx="491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7714710" y="302973"/>
            <a:ext cx="329662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2987824" y="1488164"/>
            <a:ext cx="280831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294170" y="2130053"/>
            <a:ext cx="122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p matrix: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4443184" y="1798523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0.25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4" y="1798523"/>
                <a:ext cx="827104" cy="1683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12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12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13</a:t>
            </a:r>
            <a:endParaRPr lang="zh-TW" altLang="en-US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91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10267" y="1052736"/>
                <a:ext cx="3967433" cy="1700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67" y="1052736"/>
                <a:ext cx="3967433" cy="1700337"/>
              </a:xfrm>
              <a:prstGeom prst="rect">
                <a:avLst/>
              </a:prstGeom>
              <a:blipFill rotWithShape="1">
                <a:blip r:embed="rId3"/>
                <a:stretch>
                  <a:fillRect r="-4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070240" y="1017470"/>
                <a:ext cx="827104" cy="17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40" y="1017470"/>
                <a:ext cx="827104" cy="1752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6084168" y="297085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400" dirty="0"/>
              <a:t>α</a:t>
            </a:r>
            <a:r>
              <a:rPr lang="en-US" altLang="zh-TW" sz="2400" dirty="0" smtClean="0"/>
              <a:t>:0.5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7504" y="1647195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(1-0.5)x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98043" y="1647194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+0.5 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92134" y="1074400"/>
                <a:ext cx="827104" cy="17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1/6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34" y="1074400"/>
                <a:ext cx="827104" cy="17525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234736" y="3140968"/>
                <a:ext cx="827104" cy="168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292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042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36" y="3140968"/>
                <a:ext cx="827104" cy="1682064"/>
              </a:xfrm>
              <a:prstGeom prst="rect">
                <a:avLst/>
              </a:prstGeom>
              <a:blipFill rotWithShape="1">
                <a:blip r:embed="rId6"/>
                <a:stretch>
                  <a:fillRect r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411760" y="3126331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26331"/>
                <a:ext cx="827104" cy="1683538"/>
              </a:xfrm>
              <a:prstGeom prst="rect">
                <a:avLst/>
              </a:prstGeom>
              <a:blipFill rotWithShape="1">
                <a:blip r:embed="rId7"/>
                <a:stretch>
                  <a:fillRect r="-3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491880" y="3126331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0.375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126331"/>
                <a:ext cx="827104" cy="1683538"/>
              </a:xfrm>
              <a:prstGeom prst="rect">
                <a:avLst/>
              </a:prstGeom>
              <a:blipFill rotWithShape="1">
                <a:blip r:embed="rId8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圓角矩形圖說文字 16"/>
          <p:cNvSpPr/>
          <p:nvPr/>
        </p:nvSpPr>
        <p:spPr>
          <a:xfrm>
            <a:off x="5070240" y="2924944"/>
            <a:ext cx="1206213" cy="760730"/>
          </a:xfrm>
          <a:prstGeom prst="wedgeRoundRectCallout">
            <a:avLst>
              <a:gd name="adj1" fmla="val -19702"/>
              <a:gd name="adj2" fmla="val -8281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/>
              <a:t>Rank</a:t>
            </a:r>
            <a:r>
              <a:rPr lang="en-US" altLang="zh-TW" sz="3200" baseline="30000" dirty="0"/>
              <a:t>(t)</a:t>
            </a:r>
            <a:endParaRPr lang="zh-TW" altLang="en-US" sz="3200" dirty="0"/>
          </a:p>
        </p:txBody>
      </p:sp>
      <p:sp>
        <p:nvSpPr>
          <p:cNvPr id="18" name="圓角矩形圖說文字 17"/>
          <p:cNvSpPr/>
          <p:nvPr/>
        </p:nvSpPr>
        <p:spPr>
          <a:xfrm>
            <a:off x="3530090" y="5013176"/>
            <a:ext cx="1547610" cy="760730"/>
          </a:xfrm>
          <a:prstGeom prst="wedgeRoundRectCallout">
            <a:avLst>
              <a:gd name="adj1" fmla="val -19702"/>
              <a:gd name="adj2" fmla="val -8281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/>
              <a:t>Rank</a:t>
            </a:r>
            <a:r>
              <a:rPr lang="en-US" altLang="zh-TW" sz="3200" baseline="30000" dirty="0" smtClean="0"/>
              <a:t>(t+1)</a:t>
            </a:r>
            <a:endParaRPr lang="zh-TW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4418658" y="3104837"/>
            <a:ext cx="2076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com     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email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home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house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login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page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500348" y="3178893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.083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0.219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0.271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0.177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0.167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0.083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48" y="3178893"/>
                <a:ext cx="827104" cy="1683538"/>
              </a:xfrm>
              <a:prstGeom prst="rect">
                <a:avLst/>
              </a:prstGeom>
              <a:blipFill rotWithShape="1">
                <a:blip r:embed="rId9"/>
                <a:stretch>
                  <a:fillRect r="-3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圓角矩形圖說文字 19"/>
          <p:cNvSpPr/>
          <p:nvPr/>
        </p:nvSpPr>
        <p:spPr>
          <a:xfrm>
            <a:off x="5798043" y="5013176"/>
            <a:ext cx="1547610" cy="760730"/>
          </a:xfrm>
          <a:prstGeom prst="wedgeRoundRectCallout">
            <a:avLst>
              <a:gd name="adj1" fmla="val 25273"/>
              <a:gd name="adj2" fmla="val -8102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/>
              <a:t>Rank</a:t>
            </a:r>
            <a:r>
              <a:rPr lang="en-US" altLang="zh-TW" sz="3200" baseline="30000" dirty="0" smtClean="0"/>
              <a:t>(t+2)</a:t>
            </a:r>
            <a:endParaRPr lang="zh-TW" altLang="en-US" sz="3200" dirty="0"/>
          </a:p>
        </p:txBody>
      </p:sp>
      <p:sp>
        <p:nvSpPr>
          <p:cNvPr id="2" name="橢圓 1"/>
          <p:cNvSpPr/>
          <p:nvPr/>
        </p:nvSpPr>
        <p:spPr>
          <a:xfrm>
            <a:off x="6571848" y="3178893"/>
            <a:ext cx="773805" cy="250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553647" y="4293095"/>
            <a:ext cx="773805" cy="250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552251" y="4543202"/>
            <a:ext cx="773805" cy="250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4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9" grpId="0"/>
      <p:bldP spid="16" grpId="0"/>
      <p:bldP spid="20" grpId="0" animBg="1"/>
      <p:bldP spid="2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14</a:t>
            </a:r>
            <a:endParaRPr lang="zh-TW" altLang="en-US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0" y="1389162"/>
            <a:ext cx="5715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2404" y="316542"/>
            <a:ext cx="2113399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Query Suggestion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46" y="908720"/>
            <a:ext cx="743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Given a query </a:t>
            </a:r>
            <a:r>
              <a:rPr lang="en-US" altLang="zh-TW" sz="2400" i="1" dirty="0"/>
              <a:t>qi </a:t>
            </a:r>
            <a:r>
              <a:rPr lang="en-US" altLang="zh-TW" sz="2400" dirty="0"/>
              <a:t>with </a:t>
            </a:r>
            <a:r>
              <a:rPr lang="en-US" altLang="zh-TW" sz="2400" i="1" dirty="0"/>
              <a:t>m </a:t>
            </a:r>
            <a:r>
              <a:rPr lang="en-US" altLang="zh-TW" sz="2400" dirty="0"/>
              <a:t>terms </a:t>
            </a:r>
            <a:r>
              <a:rPr lang="en-US" altLang="zh-TW" sz="2400" i="1" dirty="0" smtClean="0"/>
              <a:t>{w</a:t>
            </a:r>
            <a:r>
              <a:rPr lang="en-US" altLang="zh-TW" sz="2400" i="1" baseline="-25000" dirty="0" smtClean="0"/>
              <a:t>i1</a:t>
            </a:r>
            <a:r>
              <a:rPr lang="en-US" altLang="zh-TW" sz="2400" i="1" dirty="0" smtClean="0"/>
              <a:t>, </a:t>
            </a:r>
            <a:r>
              <a:rPr lang="en-US" altLang="zh-TW" sz="2400" i="1" dirty="0"/>
              <a:t>..., </a:t>
            </a:r>
            <a:r>
              <a:rPr lang="en-US" altLang="zh-TW" sz="2400" i="1" dirty="0" err="1" smtClean="0"/>
              <a:t>w</a:t>
            </a:r>
            <a:r>
              <a:rPr lang="en-US" altLang="zh-TW" sz="2400" i="1" baseline="-25000" dirty="0" err="1" smtClean="0"/>
              <a:t>ij</a:t>
            </a:r>
            <a:r>
              <a:rPr lang="en-US" altLang="zh-TW" sz="2400" i="1" dirty="0" smtClean="0"/>
              <a:t> </a:t>
            </a:r>
            <a:r>
              <a:rPr lang="en-US" altLang="zh-TW" sz="2400" i="1" dirty="0"/>
              <a:t>, ..., </a:t>
            </a:r>
            <a:r>
              <a:rPr lang="en-US" altLang="zh-TW" sz="2400" i="1" dirty="0" err="1" smtClean="0"/>
              <a:t>w</a:t>
            </a:r>
            <a:r>
              <a:rPr lang="en-US" altLang="zh-TW" sz="2400" i="1" baseline="-25000" dirty="0" err="1" smtClean="0"/>
              <a:t>im</a:t>
            </a:r>
            <a:r>
              <a:rPr lang="en-US" altLang="zh-TW" sz="2400" i="1" dirty="0" smtClean="0"/>
              <a:t>}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28907" y="2779143"/>
            <a:ext cx="2664295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university map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45601" y="2779143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university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location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6853642" y="1139553"/>
            <a:ext cx="1800200" cy="993303"/>
          </a:xfrm>
          <a:prstGeom prst="borderCallout1">
            <a:avLst>
              <a:gd name="adj1" fmla="val 18750"/>
              <a:gd name="adj2" fmla="val -8333"/>
              <a:gd name="adj3" fmla="val 156721"/>
              <a:gd name="adj4" fmla="val -33026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i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500" i="1" dirty="0" err="1" smtClean="0">
                <a:solidFill>
                  <a:schemeClr val="tx1"/>
                </a:solidFill>
              </a:rPr>
              <a:t>w</a:t>
            </a:r>
            <a:r>
              <a:rPr lang="en-US" altLang="zh-TW" sz="2500" i="1" baseline="-25000" dirty="0" err="1" smtClean="0">
                <a:solidFill>
                  <a:schemeClr val="tx1"/>
                </a:solidFill>
              </a:rPr>
              <a:t>iJ</a:t>
            </a:r>
            <a:r>
              <a:rPr lang="en-US" altLang="zh-TW" sz="2500" i="1" dirty="0" smtClean="0">
                <a:solidFill>
                  <a:schemeClr val="tx1"/>
                </a:solidFill>
              </a:rPr>
              <a:t> :map</a:t>
            </a:r>
          </a:p>
          <a:p>
            <a:pPr algn="ctr"/>
            <a:r>
              <a:rPr lang="en-US" altLang="zh-TW" sz="2500" i="1" dirty="0" err="1">
                <a:solidFill>
                  <a:schemeClr val="tx1"/>
                </a:solidFill>
              </a:rPr>
              <a:t>w</a:t>
            </a:r>
            <a:r>
              <a:rPr lang="en-US" altLang="zh-TW" sz="2500" i="1" dirty="0" err="1" smtClean="0">
                <a:solidFill>
                  <a:schemeClr val="tx1"/>
                </a:solidFill>
              </a:rPr>
              <a:t>’</a:t>
            </a:r>
            <a:r>
              <a:rPr lang="en-US" altLang="zh-TW" sz="2500" i="1" baseline="-25000" dirty="0" err="1" smtClean="0">
                <a:solidFill>
                  <a:schemeClr val="tx1"/>
                </a:solidFill>
              </a:rPr>
              <a:t>iJ</a:t>
            </a:r>
            <a:r>
              <a:rPr lang="en-US" altLang="zh-TW" sz="2500" i="1" dirty="0" smtClean="0">
                <a:solidFill>
                  <a:schemeClr val="tx1"/>
                </a:solidFill>
              </a:rPr>
              <a:t> :location</a:t>
            </a:r>
            <a:endParaRPr lang="en-US" altLang="zh-TW" sz="2500" i="1" dirty="0">
              <a:solidFill>
                <a:schemeClr val="tx1"/>
              </a:solidFill>
            </a:endParaRPr>
          </a:p>
          <a:p>
            <a:pPr algn="ctr"/>
            <a:endParaRPr lang="en-US" altLang="zh-TW" i="1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04970" y="339930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(q)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973322" y="3407847"/>
            <a:ext cx="15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 Query (q’)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9545" y="4356572"/>
            <a:ext cx="78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P(</a:t>
            </a:r>
            <a:r>
              <a:rPr lang="en-US" altLang="zh-TW" sz="2400" i="1" dirty="0" err="1" smtClean="0"/>
              <a:t>w</a:t>
            </a:r>
            <a:r>
              <a:rPr lang="en-US" altLang="zh-TW" sz="2400" i="1" baseline="-25000" dirty="0" err="1" smtClean="0"/>
              <a:t>iJ</a:t>
            </a:r>
            <a:r>
              <a:rPr lang="zh-TW" altLang="en-US" sz="2400" i="1" dirty="0" smtClean="0"/>
              <a:t> →</a:t>
            </a:r>
            <a:r>
              <a:rPr lang="en-US" altLang="zh-TW" sz="2400" i="1" dirty="0"/>
              <a:t> </a:t>
            </a:r>
            <a:r>
              <a:rPr lang="en-US" altLang="zh-TW" sz="2400" i="1" dirty="0" err="1" smtClean="0"/>
              <a:t>w’</a:t>
            </a:r>
            <a:r>
              <a:rPr lang="en-US" altLang="zh-TW" sz="2400" i="1" baseline="-25000" dirty="0" err="1" smtClean="0"/>
              <a:t>iJ</a:t>
            </a:r>
            <a:r>
              <a:rPr lang="zh-TW" altLang="en-US" sz="2400" i="1" dirty="0" smtClean="0"/>
              <a:t> </a:t>
            </a:r>
            <a:r>
              <a:rPr lang="en-US" altLang="zh-TW" sz="2400" i="1" dirty="0" smtClean="0"/>
              <a:t>|T</a:t>
            </a:r>
            <a:r>
              <a:rPr lang="en-US" altLang="zh-TW" sz="2400" i="1" baseline="-25000" dirty="0" smtClean="0"/>
              <a:t>1</a:t>
            </a:r>
            <a:r>
              <a:rPr lang="zh-TW" altLang="en-US" sz="2400" i="1" baseline="-25000" dirty="0" smtClean="0"/>
              <a:t> </a:t>
            </a:r>
            <a:r>
              <a:rPr lang="en-US" altLang="zh-TW" sz="2400" dirty="0" smtClean="0"/>
              <a:t>)=0.3[</a:t>
            </a:r>
            <a:r>
              <a:rPr lang="en-US" altLang="zh-TW" sz="2400" dirty="0" err="1" smtClean="0"/>
              <a:t>Pagerank</a:t>
            </a:r>
            <a:r>
              <a:rPr lang="en-US" altLang="zh-TW" sz="2400" dirty="0" smtClean="0"/>
              <a:t> value]       P(</a:t>
            </a:r>
            <a:r>
              <a:rPr lang="en-US" altLang="zh-TW" sz="2400" i="1" dirty="0" smtClean="0"/>
              <a:t>T</a:t>
            </a:r>
            <a:r>
              <a:rPr lang="en-US" altLang="zh-TW" sz="2400" i="1" baseline="-25000" dirty="0" smtClean="0"/>
              <a:t>1</a:t>
            </a:r>
            <a:r>
              <a:rPr lang="en-US" altLang="zh-TW" sz="2400" i="1" dirty="0"/>
              <a:t> </a:t>
            </a:r>
            <a:r>
              <a:rPr lang="en-US" altLang="zh-TW" sz="2400" i="1" dirty="0" smtClean="0"/>
              <a:t>|</a:t>
            </a:r>
            <a:r>
              <a:rPr lang="en-US" altLang="zh-TW" sz="2400" dirty="0"/>
              <a:t> q</a:t>
            </a:r>
            <a:r>
              <a:rPr lang="en-US" altLang="zh-TW" sz="2400" dirty="0" smtClean="0"/>
              <a:t>’)= 6/10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973322" y="4932636"/>
            <a:ext cx="4415881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Only consider </a:t>
            </a:r>
            <a:r>
              <a:rPr lang="en-US" altLang="zh-TW" sz="2000" b="1" dirty="0" smtClean="0"/>
              <a:t>the </a:t>
            </a:r>
            <a:r>
              <a:rPr lang="en-US" altLang="zh-TW" sz="2000" b="1" dirty="0"/>
              <a:t>top-10 URLs </a:t>
            </a:r>
            <a:r>
              <a:rPr lang="en-US" altLang="zh-TW" sz="2000" dirty="0"/>
              <a:t>returned by a search engine into </a:t>
            </a:r>
            <a:r>
              <a:rPr lang="en-US" altLang="zh-TW" sz="2000" dirty="0" smtClean="0"/>
              <a:t>ODP categories</a:t>
            </a:r>
            <a:endParaRPr lang="zh-TW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7097359" y="2300109"/>
            <a:ext cx="1718034" cy="193899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sz="2000" b="1" i="1" dirty="0"/>
              <a:t>T</a:t>
            </a:r>
            <a:r>
              <a:rPr lang="en-US" altLang="zh-TW" sz="2000" b="1" i="1" baseline="-25000" dirty="0"/>
              <a:t>1</a:t>
            </a:r>
            <a:r>
              <a:rPr lang="zh-TW" altLang="en-US" sz="2000" b="1" i="1" baseline="-25000" dirty="0"/>
              <a:t> </a:t>
            </a:r>
            <a:r>
              <a:rPr lang="en-US" altLang="zh-TW" sz="2000" b="1" i="1" dirty="0" smtClean="0"/>
              <a:t>:</a:t>
            </a:r>
            <a:r>
              <a:rPr lang="en-US" altLang="zh-TW" sz="2000" b="1" dirty="0" smtClean="0"/>
              <a:t>Regional</a:t>
            </a:r>
          </a:p>
          <a:p>
            <a:r>
              <a:rPr lang="en-US" altLang="zh-TW" sz="2000" b="1" i="1" dirty="0" smtClean="0"/>
              <a:t>T</a:t>
            </a:r>
            <a:r>
              <a:rPr lang="en-US" altLang="zh-TW" sz="2000" b="1" i="1" baseline="-25000" dirty="0" smtClean="0"/>
              <a:t>2</a:t>
            </a:r>
            <a:r>
              <a:rPr lang="zh-TW" altLang="en-US" sz="2000" b="1" i="1" baseline="-25000" dirty="0" smtClean="0"/>
              <a:t> </a:t>
            </a:r>
            <a:r>
              <a:rPr lang="en-US" altLang="zh-TW" sz="2000" b="1" i="1" dirty="0" smtClean="0"/>
              <a:t>:</a:t>
            </a:r>
            <a:r>
              <a:rPr lang="en-US" altLang="zh-TW" sz="2000" b="1" dirty="0" smtClean="0"/>
              <a:t>Art</a:t>
            </a:r>
          </a:p>
          <a:p>
            <a:r>
              <a:rPr lang="en-US" altLang="zh-TW" sz="2000" b="1" i="1" dirty="0" smtClean="0"/>
              <a:t>T</a:t>
            </a:r>
            <a:r>
              <a:rPr lang="en-US" altLang="zh-TW" sz="2000" b="1" i="1" baseline="-25000" dirty="0" smtClean="0"/>
              <a:t>3</a:t>
            </a:r>
            <a:r>
              <a:rPr lang="zh-TW" altLang="en-US" sz="2000" b="1" i="1" baseline="-25000" dirty="0" smtClean="0"/>
              <a:t> </a:t>
            </a:r>
            <a:r>
              <a:rPr lang="en-US" altLang="zh-TW" sz="2000" b="1" i="1" dirty="0" smtClean="0"/>
              <a:t>:</a:t>
            </a:r>
            <a:r>
              <a:rPr lang="en-US" altLang="zh-TW" sz="2000" b="1" dirty="0" smtClean="0"/>
              <a:t>Computers</a:t>
            </a:r>
            <a:endParaRPr lang="en-US" altLang="zh-TW" sz="2000" b="1" dirty="0"/>
          </a:p>
          <a:p>
            <a:pPr algn="ctr"/>
            <a:r>
              <a:rPr lang="en-US" altLang="zh-TW" sz="2000" b="1" dirty="0" smtClean="0"/>
              <a:t>….</a:t>
            </a:r>
          </a:p>
          <a:p>
            <a:pPr algn="ctr"/>
            <a:r>
              <a:rPr lang="en-US" altLang="zh-TW" sz="2000" b="1" dirty="0" smtClean="0"/>
              <a:t>….</a:t>
            </a:r>
          </a:p>
          <a:p>
            <a:r>
              <a:rPr lang="en-US" altLang="zh-TW" sz="2000" b="1" i="1" dirty="0" smtClean="0"/>
              <a:t>T</a:t>
            </a:r>
            <a:r>
              <a:rPr lang="en-US" altLang="zh-TW" sz="2000" b="1" i="1" baseline="-25000" dirty="0" smtClean="0"/>
              <a:t>16</a:t>
            </a:r>
            <a:r>
              <a:rPr lang="zh-TW" altLang="en-US" sz="2000" b="1" i="1" baseline="-25000" dirty="0" smtClean="0"/>
              <a:t> </a:t>
            </a:r>
            <a:r>
              <a:rPr lang="en-US" altLang="zh-TW" sz="2000" b="1" i="1" dirty="0" smtClean="0"/>
              <a:t>:</a:t>
            </a:r>
            <a:endParaRPr lang="en-US" altLang="zh-TW" sz="2000" b="1" dirty="0"/>
          </a:p>
        </p:txBody>
      </p:sp>
      <p:sp>
        <p:nvSpPr>
          <p:cNvPr id="18" name="上彎箭號 17"/>
          <p:cNvSpPr/>
          <p:nvPr/>
        </p:nvSpPr>
        <p:spPr>
          <a:xfrm flipV="1">
            <a:off x="7299327" y="4492056"/>
            <a:ext cx="945082" cy="440580"/>
          </a:xfrm>
          <a:prstGeom prst="bentUpArrow">
            <a:avLst>
              <a:gd name="adj1" fmla="val 15050"/>
              <a:gd name="adj2" fmla="val 25000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148064" y="4356571"/>
            <a:ext cx="2151263" cy="4616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041251" y="6119331"/>
            <a:ext cx="62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P(</a:t>
            </a:r>
            <a:r>
              <a:rPr lang="en-US" altLang="zh-TW" sz="2400" i="1" dirty="0" err="1" smtClean="0"/>
              <a:t>w</a:t>
            </a:r>
            <a:r>
              <a:rPr lang="en-US" altLang="zh-TW" sz="2400" i="1" baseline="-25000" dirty="0" err="1" smtClean="0"/>
              <a:t>iJ</a:t>
            </a:r>
            <a:r>
              <a:rPr lang="zh-TW" altLang="en-US" sz="2400" i="1" dirty="0" smtClean="0"/>
              <a:t> </a:t>
            </a:r>
            <a:r>
              <a:rPr lang="zh-TW" altLang="en-US" sz="2400" i="1" dirty="0"/>
              <a:t>→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w’</a:t>
            </a:r>
            <a:r>
              <a:rPr lang="en-US" altLang="zh-TW" sz="2400" i="1" baseline="-25000" dirty="0" err="1"/>
              <a:t>iJ</a:t>
            </a:r>
            <a:r>
              <a:rPr lang="zh-TW" altLang="en-US" sz="2400" i="1" dirty="0"/>
              <a:t> </a:t>
            </a:r>
            <a:r>
              <a:rPr lang="en-US" altLang="zh-TW" sz="2400" i="1" dirty="0" smtClean="0"/>
              <a:t>|</a:t>
            </a:r>
            <a:r>
              <a:rPr lang="en-US" altLang="zh-TW" sz="2400" dirty="0"/>
              <a:t>q</a:t>
            </a:r>
            <a:r>
              <a:rPr lang="en-US" altLang="zh-TW" sz="2400" dirty="0" smtClean="0"/>
              <a:t>’)=</a:t>
            </a:r>
            <a:r>
              <a:rPr lang="en-US" altLang="zh-TW" sz="2400" dirty="0" smtClean="0"/>
              <a:t>0.3*0.6+0.5*0.4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=</a:t>
            </a:r>
            <a:r>
              <a:rPr lang="en-US" altLang="zh-TW" sz="2400" dirty="0" smtClean="0"/>
              <a:t>0.38 </a:t>
            </a:r>
            <a:endParaRPr lang="en-US" altLang="zh-TW" sz="2400" dirty="0" smtClean="0"/>
          </a:p>
        </p:txBody>
      </p:sp>
      <p:sp>
        <p:nvSpPr>
          <p:cNvPr id="24" name="文字方塊 23"/>
          <p:cNvSpPr txBox="1"/>
          <p:nvPr/>
        </p:nvSpPr>
        <p:spPr>
          <a:xfrm>
            <a:off x="2893202" y="316542"/>
            <a:ext cx="4994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Query</a:t>
            </a:r>
            <a:r>
              <a:rPr lang="en-US" altLang="zh-TW" sz="2000" b="1" dirty="0" smtClean="0"/>
              <a:t> Term refinement </a:t>
            </a:r>
            <a:r>
              <a:rPr lang="en-US" altLang="zh-TW" sz="2000" b="1" dirty="0" err="1" smtClean="0"/>
              <a:t>probability: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ggestion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橢圓形圖說文字 21"/>
          <p:cNvSpPr/>
          <p:nvPr/>
        </p:nvSpPr>
        <p:spPr>
          <a:xfrm>
            <a:off x="3340954" y="299151"/>
            <a:ext cx="3807447" cy="400110"/>
          </a:xfrm>
          <a:prstGeom prst="wedgeEllipseCallout">
            <a:avLst>
              <a:gd name="adj1" fmla="val -80694"/>
              <a:gd name="adj2" fmla="val 23987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71945" y="5655911"/>
            <a:ext cx="78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P(</a:t>
            </a:r>
            <a:r>
              <a:rPr lang="en-US" altLang="zh-TW" sz="2400" i="1" dirty="0" err="1" smtClean="0"/>
              <a:t>w</a:t>
            </a:r>
            <a:r>
              <a:rPr lang="en-US" altLang="zh-TW" sz="2400" i="1" baseline="-25000" dirty="0" err="1" smtClean="0"/>
              <a:t>iJ</a:t>
            </a:r>
            <a:r>
              <a:rPr lang="zh-TW" altLang="en-US" sz="2400" i="1" dirty="0" smtClean="0"/>
              <a:t> →</a:t>
            </a:r>
            <a:r>
              <a:rPr lang="en-US" altLang="zh-TW" sz="2400" i="1" dirty="0"/>
              <a:t> </a:t>
            </a:r>
            <a:r>
              <a:rPr lang="en-US" altLang="zh-TW" sz="2400" i="1" dirty="0" err="1" smtClean="0"/>
              <a:t>w’</a:t>
            </a:r>
            <a:r>
              <a:rPr lang="en-US" altLang="zh-TW" sz="2400" i="1" baseline="-25000" dirty="0" err="1" smtClean="0"/>
              <a:t>iJ</a:t>
            </a:r>
            <a:r>
              <a:rPr lang="zh-TW" altLang="en-US" sz="2400" i="1" dirty="0" smtClean="0"/>
              <a:t> </a:t>
            </a:r>
            <a:r>
              <a:rPr lang="en-US" altLang="zh-TW" sz="2400" i="1" dirty="0" smtClean="0"/>
              <a:t>|T</a:t>
            </a:r>
            <a:r>
              <a:rPr lang="en-US" altLang="zh-TW" sz="2400" i="1" baseline="-25000" dirty="0" smtClean="0"/>
              <a:t>2</a:t>
            </a:r>
            <a:r>
              <a:rPr lang="zh-TW" altLang="en-US" sz="2400" i="1" baseline="-25000" dirty="0" smtClean="0"/>
              <a:t> </a:t>
            </a:r>
            <a:r>
              <a:rPr lang="en-US" altLang="zh-TW" sz="2400" dirty="0" smtClean="0"/>
              <a:t>)=0.5[</a:t>
            </a:r>
            <a:r>
              <a:rPr lang="en-US" altLang="zh-TW" sz="2400" dirty="0" err="1" smtClean="0"/>
              <a:t>Pagerank</a:t>
            </a:r>
            <a:r>
              <a:rPr lang="en-US" altLang="zh-TW" sz="2400" dirty="0" smtClean="0"/>
              <a:t> value]       P(</a:t>
            </a:r>
            <a:r>
              <a:rPr lang="en-US" altLang="zh-TW" sz="2400" i="1" dirty="0" smtClean="0"/>
              <a:t>T</a:t>
            </a:r>
            <a:r>
              <a:rPr lang="en-US" altLang="zh-TW" sz="2400" i="1" baseline="-25000" dirty="0"/>
              <a:t>2</a:t>
            </a:r>
            <a:r>
              <a:rPr lang="en-US" altLang="zh-TW" sz="2400" i="1" dirty="0" smtClean="0"/>
              <a:t> |</a:t>
            </a:r>
            <a:r>
              <a:rPr lang="en-US" altLang="zh-TW" sz="2400" dirty="0"/>
              <a:t> q</a:t>
            </a:r>
            <a:r>
              <a:rPr lang="en-US" altLang="zh-TW" sz="2400" dirty="0" smtClean="0"/>
              <a:t>’)= </a:t>
            </a:r>
            <a:r>
              <a:rPr lang="en-US" altLang="zh-TW" sz="2400" dirty="0" smtClean="0"/>
              <a:t>4/10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8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19" grpId="0" animBg="1"/>
      <p:bldP spid="21" grpId="0"/>
      <p:bldP spid="24" grpId="0"/>
      <p:bldP spid="22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47325"/>
              </p:ext>
            </p:extLst>
          </p:nvPr>
        </p:nvGraphicFramePr>
        <p:xfrm>
          <a:off x="683568" y="351933"/>
          <a:ext cx="6096000" cy="6202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u="none" dirty="0" smtClean="0"/>
                        <a:t>Arts</a:t>
                      </a:r>
                      <a:endParaRPr lang="zh-TW" alt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Business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Computers</a:t>
                      </a:r>
                      <a:endParaRPr lang="zh-TW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 , Email , Home, House , Login , Page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Games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Health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Home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Kids and teens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News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Recreation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Reference</a:t>
                      </a:r>
                      <a:endParaRPr lang="zh-TW" alt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Com , Email , Login , Page</a:t>
                      </a:r>
                      <a:endParaRPr lang="zh-TW" alt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Regional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Science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Shopping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Society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Sports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World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圓角矩形 14"/>
          <p:cNvSpPr/>
          <p:nvPr/>
        </p:nvSpPr>
        <p:spPr>
          <a:xfrm>
            <a:off x="6349374" y="1095113"/>
            <a:ext cx="2360277" cy="78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reference,com</a:t>
            </a:r>
            <a:r>
              <a:rPr lang="en-US" altLang="zh-TW" sz="2400" dirty="0" smtClean="0"/>
              <a:t>= 1</a:t>
            </a:r>
            <a:endParaRPr lang="zh-TW" altLang="zh-TW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6337407" y="1945785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reference,email</a:t>
            </a:r>
            <a:r>
              <a:rPr lang="en-US" altLang="zh-TW" sz="2400" dirty="0" smtClean="0"/>
              <a:t>= 1</a:t>
            </a:r>
            <a:endParaRPr lang="zh-TW" altLang="zh-TW" sz="2400" dirty="0"/>
          </a:p>
        </p:txBody>
      </p:sp>
      <p:sp>
        <p:nvSpPr>
          <p:cNvPr id="20" name="圓角矩形 19"/>
          <p:cNvSpPr/>
          <p:nvPr/>
        </p:nvSpPr>
        <p:spPr>
          <a:xfrm>
            <a:off x="6337407" y="2798806"/>
            <a:ext cx="237224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reference,home</a:t>
            </a:r>
            <a:r>
              <a:rPr lang="en-US" altLang="zh-TW" sz="2400" dirty="0" smtClean="0"/>
              <a:t>= </a:t>
            </a:r>
            <a:r>
              <a:rPr lang="en-US" altLang="zh-TW" sz="2400" dirty="0"/>
              <a:t>0</a:t>
            </a:r>
            <a:endParaRPr lang="zh-TW" altLang="zh-TW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6349373" y="3676193"/>
            <a:ext cx="2360277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reference,house</a:t>
            </a:r>
            <a:r>
              <a:rPr lang="en-US" altLang="zh-TW" sz="2400" dirty="0" smtClean="0"/>
              <a:t>= </a:t>
            </a:r>
            <a:r>
              <a:rPr lang="en-US" altLang="zh-TW" sz="2400" dirty="0"/>
              <a:t>0</a:t>
            </a:r>
            <a:endParaRPr lang="zh-TW" altLang="zh-TW" sz="2400" dirty="0"/>
          </a:p>
        </p:txBody>
      </p:sp>
      <p:sp>
        <p:nvSpPr>
          <p:cNvPr id="22" name="圓角矩形 21"/>
          <p:cNvSpPr/>
          <p:nvPr/>
        </p:nvSpPr>
        <p:spPr>
          <a:xfrm>
            <a:off x="6349375" y="4572306"/>
            <a:ext cx="236027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reference,login</a:t>
            </a:r>
            <a:r>
              <a:rPr lang="en-US" altLang="zh-TW" sz="2400" dirty="0" smtClean="0"/>
              <a:t>= 1</a:t>
            </a:r>
            <a:endParaRPr lang="zh-TW" altLang="zh-TW" sz="2400" dirty="0"/>
          </a:p>
        </p:txBody>
      </p:sp>
      <p:sp>
        <p:nvSpPr>
          <p:cNvPr id="23" name="圓角矩形 22"/>
          <p:cNvSpPr/>
          <p:nvPr/>
        </p:nvSpPr>
        <p:spPr>
          <a:xfrm>
            <a:off x="6337408" y="5430015"/>
            <a:ext cx="237224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 smtClean="0"/>
              <a:t>p</a:t>
            </a:r>
            <a:r>
              <a:rPr lang="en-US" altLang="zh-TW" sz="2400" baseline="-25000" dirty="0" err="1"/>
              <a:t>reference,page</a:t>
            </a:r>
            <a:r>
              <a:rPr lang="en-US" altLang="zh-TW" sz="2400" dirty="0" smtClean="0"/>
              <a:t>= 1</a:t>
            </a:r>
            <a:endParaRPr lang="zh-TW" altLang="zh-TW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5244"/>
            <a:ext cx="491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7714710" y="302973"/>
            <a:ext cx="329662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2987824" y="1488164"/>
            <a:ext cx="280831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294170" y="2130053"/>
            <a:ext cx="122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p matrix: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443184" y="1798523"/>
                <a:ext cx="827104" cy="168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1  </m:t>
                              </m:r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4" y="1798523"/>
                <a:ext cx="827104" cy="1683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fld id="{99C9FDCF-EB4C-452B-86DB-B209CB3EC423}" type="slidenum">
              <a:rPr lang="zh-TW" altLang="en-US" sz="1800" b="1" smtClean="0"/>
              <a:t>16</a:t>
            </a:fld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675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15</a:t>
            </a:r>
            <a:endParaRPr lang="zh-TW" alt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9244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63334" y="2219776"/>
            <a:ext cx="2664295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university map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0028" y="2219776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university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location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40251" y="1850444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(q)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08603" y="1858989"/>
            <a:ext cx="15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 Query (q’)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80026" y="3528926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university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address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45738" y="4533416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</a:t>
            </a:r>
            <a:r>
              <a:rPr lang="en-US" altLang="zh-TW" sz="2200" b="1" dirty="0" err="1">
                <a:solidFill>
                  <a:srgbClr val="FF0000"/>
                </a:solidFill>
              </a:rPr>
              <a:t>colleage</a:t>
            </a:r>
            <a:r>
              <a:rPr lang="en-US" altLang="zh-TW" sz="2200" dirty="0" smtClean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location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45737" y="5980806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rgbClr val="FF0000"/>
                </a:solidFill>
              </a:rPr>
              <a:t>Harvard</a:t>
            </a:r>
            <a:r>
              <a:rPr lang="en-US" altLang="zh-TW" sz="2200" dirty="0" smtClean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university</a:t>
            </a:r>
            <a:r>
              <a:rPr lang="en-US" altLang="zh-TW" sz="2200" dirty="0" smtClean="0">
                <a:solidFill>
                  <a:schemeClr val="tx1"/>
                </a:solidFill>
              </a:rPr>
              <a:t> location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1778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593001" y="834065"/>
            <a:ext cx="1777218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Term frequency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 ODP categories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70219" y="834065"/>
            <a:ext cx="164846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Term refinement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probability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9460" y="2980158"/>
            <a:ext cx="78267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P(q’</a:t>
            </a:r>
            <a:r>
              <a:rPr lang="en-US" altLang="zh-TW" sz="2000" i="1" dirty="0" smtClean="0"/>
              <a:t>|</a:t>
            </a:r>
            <a:r>
              <a:rPr lang="en-US" altLang="zh-TW" sz="2000" dirty="0" smtClean="0"/>
              <a:t> q)=P(map)*P(map</a:t>
            </a:r>
            <a:r>
              <a:rPr lang="zh-TW" altLang="en-US" sz="2000" dirty="0" smtClean="0"/>
              <a:t>→</a:t>
            </a:r>
            <a:r>
              <a:rPr lang="en-US" altLang="zh-TW" sz="2000" dirty="0" err="1" smtClean="0"/>
              <a:t>location|q</a:t>
            </a:r>
            <a:r>
              <a:rPr lang="en-US" altLang="zh-TW" sz="2000" dirty="0" smtClean="0"/>
              <a:t>) =4/16*</a:t>
            </a:r>
            <a:r>
              <a:rPr lang="en-US" altLang="zh-TW" sz="2200" dirty="0" smtClean="0"/>
              <a:t>0.04=0.01</a:t>
            </a:r>
            <a:endParaRPr lang="zh-TW" altLang="en-US" sz="2200" dirty="0"/>
          </a:p>
        </p:txBody>
      </p:sp>
      <p:sp>
        <p:nvSpPr>
          <p:cNvPr id="4" name="流程圖: 替代處理程序 3"/>
          <p:cNvSpPr/>
          <p:nvPr/>
        </p:nvSpPr>
        <p:spPr>
          <a:xfrm>
            <a:off x="6064877" y="2980158"/>
            <a:ext cx="543073" cy="407686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364" name="Picture 4" descr="http://photos2.fotosearch.com/bthumb/CSP/CSP121/k12107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8462" y="3027578"/>
            <a:ext cx="312845" cy="3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27330" y="404664"/>
            <a:ext cx="96049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869460" y="4102529"/>
            <a:ext cx="78267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P(q’</a:t>
            </a:r>
            <a:r>
              <a:rPr lang="en-US" altLang="zh-TW" sz="2000" i="1" dirty="0" smtClean="0"/>
              <a:t>|</a:t>
            </a:r>
            <a:r>
              <a:rPr lang="en-US" altLang="zh-TW" sz="2000" dirty="0" smtClean="0"/>
              <a:t> q)=P(map)*P(map</a:t>
            </a:r>
            <a:r>
              <a:rPr lang="zh-TW" altLang="en-US" sz="2000" dirty="0" smtClean="0"/>
              <a:t>→</a:t>
            </a:r>
            <a:r>
              <a:rPr lang="en-US" altLang="zh-TW" sz="2000" dirty="0" err="1" smtClean="0"/>
              <a:t>address|q</a:t>
            </a:r>
            <a:r>
              <a:rPr lang="en-US" altLang="zh-TW" sz="2000" dirty="0" smtClean="0"/>
              <a:t>) =4/16*</a:t>
            </a:r>
            <a:r>
              <a:rPr lang="en-US" altLang="zh-TW" sz="2200" dirty="0" smtClean="0"/>
              <a:t>0.02=0.005</a:t>
            </a:r>
            <a:endParaRPr lang="zh-TW" altLang="en-US" sz="2200" dirty="0"/>
          </a:p>
        </p:txBody>
      </p:sp>
      <p:sp>
        <p:nvSpPr>
          <p:cNvPr id="23" name="矩形 22"/>
          <p:cNvSpPr/>
          <p:nvPr/>
        </p:nvSpPr>
        <p:spPr>
          <a:xfrm>
            <a:off x="3845738" y="5266252"/>
            <a:ext cx="3185569" cy="5760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Stanford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school</a:t>
            </a:r>
            <a:r>
              <a:rPr lang="en-US" altLang="zh-TW" sz="2200" dirty="0" smtClean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location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  <p:bldP spid="4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37312"/>
            <a:ext cx="457200" cy="430188"/>
          </a:xfrm>
        </p:spPr>
        <p:txBody>
          <a:bodyPr/>
          <a:lstStyle/>
          <a:p>
            <a:r>
              <a:rPr lang="en-US" altLang="zh-TW" sz="1800" b="1" dirty="0" smtClean="0"/>
              <a:t>16</a:t>
            </a:r>
            <a:endParaRPr lang="zh-TW" alt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7504"/>
            <a:ext cx="8605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473995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§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Suggestions from using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expansion</a:t>
            </a:r>
            <a:r>
              <a:rPr lang="en-US" altLang="zh-TW" sz="2400" dirty="0" smtClean="0"/>
              <a:t> gets </a:t>
            </a:r>
            <a:r>
              <a:rPr lang="en-US" altLang="zh-TW" sz="2400" dirty="0"/>
              <a:t>a very low </a:t>
            </a:r>
            <a:r>
              <a:rPr lang="en-US" altLang="zh-TW" sz="2400" dirty="0" smtClean="0"/>
              <a:t>score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175956" y="980728"/>
            <a:ext cx="363640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1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17</a:t>
            </a:r>
            <a:endParaRPr lang="zh-TW" altLang="en-US" sz="1800" b="1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9984" y="1277144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User preference from log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Query suggestion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Topic-based </a:t>
            </a:r>
            <a:r>
              <a:rPr lang="en-US" sz="2800" dirty="0" err="1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Pagerank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 model</a:t>
            </a:r>
            <a:r>
              <a:rPr lang="en-US" altLang="zh-TW" sz="2800" dirty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(topic level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)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TW" sz="2800" b="1" dirty="0" smtClean="0">
                <a:solidFill>
                  <a:srgbClr val="002060"/>
                </a:solidFill>
                <a:latin typeface="Century Schoolbook" pitchFamily="18" charset="0"/>
              </a:rPr>
              <a:t>Learning to Rank model (term-level)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z="1800" b="1" smtClean="0"/>
              <a:t>2</a:t>
            </a:fld>
            <a:endParaRPr lang="zh-TW" altLang="en-US" sz="1800" b="1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Century Schoolbook" pitchFamily="18" charset="0"/>
              </a:rPr>
              <a:t>User preference from log</a:t>
            </a:r>
            <a:endParaRPr lang="en-US" sz="28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Century Schoolbook" pitchFamily="18" charset="0"/>
              </a:rPr>
              <a:t>Query suggestion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entury Schoolbook" pitchFamily="18" charset="0"/>
              </a:rPr>
              <a:t>T</a:t>
            </a:r>
            <a:r>
              <a:rPr lang="en-US" altLang="zh-TW" sz="2800" dirty="0" smtClean="0">
                <a:latin typeface="Century Schoolbook" pitchFamily="18" charset="0"/>
              </a:rPr>
              <a:t>opic-based </a:t>
            </a:r>
            <a:r>
              <a:rPr lang="en-US" sz="2800" dirty="0" err="1" smtClean="0">
                <a:latin typeface="Century Schoolbook" pitchFamily="18" charset="0"/>
              </a:rPr>
              <a:t>Pagerank</a:t>
            </a:r>
            <a:r>
              <a:rPr lang="en-US" sz="2800" dirty="0" smtClean="0">
                <a:latin typeface="Century Schoolbook" pitchFamily="18" charset="0"/>
              </a:rPr>
              <a:t> model (topic level)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TW" sz="2800" dirty="0">
                <a:latin typeface="Century Schoolbook" pitchFamily="18" charset="0"/>
              </a:rPr>
              <a:t>Learning to Rank </a:t>
            </a:r>
            <a:r>
              <a:rPr lang="en-US" altLang="zh-TW" sz="2800" dirty="0" smtClean="0">
                <a:latin typeface="Century Schoolbook" pitchFamily="18" charset="0"/>
              </a:rPr>
              <a:t>model (term-level)</a:t>
            </a:r>
            <a:endParaRPr lang="en-US" sz="2800" dirty="0" smtClean="0"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18</a:t>
            </a:r>
            <a:endParaRPr lang="zh-TW" altLang="en-US" sz="18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Learning to Rank model</a:t>
            </a:r>
            <a:r>
              <a:rPr lang="en-US" altLang="zh-TW" sz="4000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en-US" altLang="zh-TW" sz="4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232972"/>
            <a:ext cx="7984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Given </a:t>
            </a:r>
            <a:r>
              <a:rPr lang="en-US" altLang="zh-TW" sz="2400" dirty="0"/>
              <a:t>a set of queries and </a:t>
            </a:r>
            <a:r>
              <a:rPr lang="en-US" altLang="zh-TW" sz="2400" dirty="0" smtClean="0"/>
              <a:t> labeled relevance </a:t>
            </a:r>
            <a:r>
              <a:rPr lang="en-US" altLang="zh-TW" sz="2400" dirty="0"/>
              <a:t>score (usually in 5-scale) for each </a:t>
            </a:r>
            <a:r>
              <a:rPr lang="en-US" altLang="zh-TW" sz="2400" dirty="0" smtClean="0"/>
              <a:t>query pair.</a:t>
            </a:r>
            <a:endParaRPr lang="en-US" altLang="zh-TW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learning-to-rank tries to optimize for the ranking loss for </a:t>
            </a:r>
            <a:r>
              <a:rPr lang="en-US" altLang="zh-TW" sz="2400" dirty="0" smtClean="0"/>
              <a:t>all queries </a:t>
            </a:r>
            <a:r>
              <a:rPr lang="en-US" altLang="zh-TW" sz="2400" dirty="0"/>
              <a:t>in the training </a:t>
            </a:r>
            <a:r>
              <a:rPr lang="en-US" altLang="zh-TW" sz="2400" dirty="0" smtClean="0"/>
              <a:t>set.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T</a:t>
            </a:r>
            <a:r>
              <a:rPr lang="en-US" altLang="zh-TW" sz="2400" dirty="0" smtClean="0"/>
              <a:t>hree </a:t>
            </a:r>
            <a:r>
              <a:rPr lang="en-US" altLang="zh-TW" sz="2400" dirty="0"/>
              <a:t>sets of </a:t>
            </a:r>
            <a:r>
              <a:rPr lang="en-US" altLang="zh-TW" sz="2400" dirty="0" smtClean="0"/>
              <a:t>features:</a:t>
            </a:r>
            <a:endParaRPr lang="en-US" altLang="zh-TW" sz="24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72119"/>
              </p:ext>
            </p:extLst>
          </p:nvPr>
        </p:nvGraphicFramePr>
        <p:xfrm>
          <a:off x="971600" y="3171964"/>
          <a:ext cx="7488832" cy="3078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5832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Query Features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the query a Wikipedia title? ∈ {0, 1}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the query a Wikipedia category? ∈ {0, 1}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times query contains in Wikipedia title ∈ R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times query contains in Wikipedia body ∈ R</a:t>
                      </a:r>
                      <a:endParaRPr lang="zh-TW" alt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 Features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Pagerank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score of the term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inlinks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outlinks</a:t>
                      </a:r>
                      <a:endParaRPr kumimoji="0"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entropy of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Pagerank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score in 16 ODP topics: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−∑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log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times derived from EMPTY node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Query-Term Features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N-gram conditional probabilities,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wn|wn−m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..., wn−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Inverted Query Frequency: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/N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ti|qj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19</a:t>
            </a:r>
            <a:endParaRPr lang="zh-TW" altLang="en-US" sz="1800" b="1" dirty="0"/>
          </a:p>
        </p:txBody>
      </p:sp>
      <p:sp>
        <p:nvSpPr>
          <p:cNvPr id="6" name="矩形 5"/>
          <p:cNvSpPr/>
          <p:nvPr/>
        </p:nvSpPr>
        <p:spPr>
          <a:xfrm>
            <a:off x="564275" y="323364"/>
            <a:ext cx="828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Query-Term </a:t>
            </a:r>
            <a:r>
              <a:rPr lang="en-US" altLang="zh-TW" sz="2400" dirty="0" smtClean="0"/>
              <a:t>Features </a:t>
            </a:r>
            <a:r>
              <a:rPr lang="en-US" altLang="zh-TW" sz="2200" dirty="0" smtClean="0"/>
              <a:t>: N-gram conditional probabilities (</a:t>
            </a:r>
            <a:r>
              <a:rPr lang="en-US" altLang="zh-TW" sz="2400" dirty="0"/>
              <a:t>P(</a:t>
            </a:r>
            <a:r>
              <a:rPr lang="en-US" altLang="zh-TW" sz="2400" dirty="0" err="1"/>
              <a:t>term|N-gram</a:t>
            </a:r>
            <a:r>
              <a:rPr lang="en-US" altLang="zh-TW" sz="2400" dirty="0"/>
              <a:t>)</a:t>
            </a:r>
            <a:r>
              <a:rPr lang="en-US" altLang="zh-TW" sz="2200" dirty="0" smtClean="0"/>
              <a:t>)</a:t>
            </a:r>
            <a:endParaRPr lang="zh-TW" altLang="en-US" sz="2200" dirty="0"/>
          </a:p>
        </p:txBody>
      </p:sp>
      <p:sp>
        <p:nvSpPr>
          <p:cNvPr id="7" name="圓角化對角線角落矩形 6"/>
          <p:cNvSpPr/>
          <p:nvPr/>
        </p:nvSpPr>
        <p:spPr>
          <a:xfrm>
            <a:off x="926550" y="955291"/>
            <a:ext cx="2567565" cy="432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</a:rPr>
              <a:t>Stanford university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8" name="圓角化對角線角落矩形 7"/>
          <p:cNvSpPr/>
          <p:nvPr/>
        </p:nvSpPr>
        <p:spPr>
          <a:xfrm>
            <a:off x="4860032" y="955291"/>
            <a:ext cx="1365917" cy="432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</a:rPr>
              <a:t>map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24859" y="1387339"/>
            <a:ext cx="82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query</a:t>
            </a:r>
            <a:endParaRPr lang="zh-TW" altLang="en-US" sz="2400" dirty="0"/>
          </a:p>
        </p:txBody>
      </p:sp>
      <p:sp>
        <p:nvSpPr>
          <p:cNvPr id="12" name="摺角紙張 11"/>
          <p:cNvSpPr/>
          <p:nvPr/>
        </p:nvSpPr>
        <p:spPr>
          <a:xfrm>
            <a:off x="3347864" y="3212976"/>
            <a:ext cx="5592830" cy="3412113"/>
          </a:xfrm>
          <a:prstGeom prst="foldedCorne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</a:endParaRPr>
          </a:p>
          <a:p>
            <a:pPr algn="ctr"/>
            <a:endParaRPr lang="en-US" altLang="zh-TW" sz="2000" b="1" dirty="0" smtClean="0">
              <a:solidFill>
                <a:srgbClr val="FF0000"/>
              </a:solidFill>
            </a:endParaRPr>
          </a:p>
          <a:p>
            <a:pPr algn="ctr"/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endParaRPr lang="en-US" altLang="zh-TW" sz="2000" b="1" dirty="0" smtClean="0">
              <a:solidFill>
                <a:srgbClr val="FF0000"/>
              </a:solidFill>
            </a:endParaRPr>
          </a:p>
          <a:p>
            <a:pPr algn="ctr"/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endParaRPr lang="en-US" altLang="zh-TW" sz="2000" b="1" dirty="0" smtClean="0">
              <a:solidFill>
                <a:srgbClr val="FF0000"/>
              </a:solidFill>
            </a:endParaRPr>
          </a:p>
          <a:p>
            <a:pPr algn="ctr"/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900" b="1" dirty="0" smtClean="0">
                <a:solidFill>
                  <a:srgbClr val="FF0000"/>
                </a:solidFill>
              </a:rPr>
              <a:t>User log1</a:t>
            </a:r>
          </a:p>
          <a:p>
            <a:pPr algn="ctr"/>
            <a:r>
              <a:rPr lang="en-US" altLang="zh-TW" sz="1900" dirty="0" smtClean="0">
                <a:solidFill>
                  <a:schemeClr val="tx1"/>
                </a:solidFill>
              </a:rPr>
              <a:t>{</a:t>
            </a:r>
            <a:r>
              <a:rPr lang="en-US" altLang="zh-TW" sz="1900" dirty="0" err="1" smtClean="0">
                <a:solidFill>
                  <a:schemeClr val="tx1"/>
                </a:solidFill>
              </a:rPr>
              <a:t>map,Stanford</a:t>
            </a:r>
            <a:r>
              <a:rPr lang="en-US" altLang="zh-TW" sz="1900" dirty="0" smtClean="0">
                <a:solidFill>
                  <a:schemeClr val="tx1"/>
                </a:solidFill>
              </a:rPr>
              <a:t> </a:t>
            </a:r>
            <a:r>
              <a:rPr lang="en-US" altLang="zh-TW" sz="1900" dirty="0" err="1" smtClean="0">
                <a:solidFill>
                  <a:schemeClr val="tx1"/>
                </a:solidFill>
              </a:rPr>
              <a:t>map,click</a:t>
            </a:r>
            <a:r>
              <a:rPr lang="en-US" altLang="zh-TW" sz="1900" dirty="0" smtClean="0">
                <a:solidFill>
                  <a:schemeClr val="tx1"/>
                </a:solidFill>
              </a:rPr>
              <a:t> URL1}</a:t>
            </a:r>
          </a:p>
          <a:p>
            <a:pPr algn="ctr"/>
            <a:r>
              <a:rPr lang="en-US" altLang="zh-TW" sz="1900" b="1" dirty="0" smtClean="0">
                <a:solidFill>
                  <a:srgbClr val="FF0000"/>
                </a:solidFill>
              </a:rPr>
              <a:t>User log2</a:t>
            </a:r>
          </a:p>
          <a:p>
            <a:pPr algn="ctr"/>
            <a:r>
              <a:rPr lang="en-US" altLang="zh-TW" sz="1900" dirty="0" smtClean="0">
                <a:solidFill>
                  <a:schemeClr val="tx1"/>
                </a:solidFill>
              </a:rPr>
              <a:t>{Harvard university </a:t>
            </a:r>
            <a:r>
              <a:rPr lang="en-US" altLang="zh-TW" sz="1900" dirty="0" err="1" smtClean="0">
                <a:solidFill>
                  <a:schemeClr val="tx1"/>
                </a:solidFill>
              </a:rPr>
              <a:t>map,Stanford</a:t>
            </a:r>
            <a:r>
              <a:rPr lang="en-US" altLang="zh-TW" sz="1900" dirty="0" smtClean="0">
                <a:solidFill>
                  <a:schemeClr val="tx1"/>
                </a:solidFill>
              </a:rPr>
              <a:t> university </a:t>
            </a:r>
            <a:r>
              <a:rPr lang="en-US" altLang="zh-TW" sz="1900" dirty="0" err="1" smtClean="0">
                <a:solidFill>
                  <a:schemeClr val="tx1"/>
                </a:solidFill>
              </a:rPr>
              <a:t>map,click</a:t>
            </a:r>
            <a:r>
              <a:rPr lang="en-US" altLang="zh-TW" sz="1900" dirty="0" smtClean="0">
                <a:solidFill>
                  <a:schemeClr val="tx1"/>
                </a:solidFill>
              </a:rPr>
              <a:t> URL2}</a:t>
            </a:r>
          </a:p>
          <a:p>
            <a:pPr algn="ctr"/>
            <a:r>
              <a:rPr lang="en-US" altLang="zh-TW" sz="1900" b="1" dirty="0">
                <a:solidFill>
                  <a:srgbClr val="FF0000"/>
                </a:solidFill>
              </a:rPr>
              <a:t>User </a:t>
            </a:r>
            <a:r>
              <a:rPr lang="en-US" altLang="zh-TW" sz="1900" b="1" dirty="0" smtClean="0">
                <a:solidFill>
                  <a:srgbClr val="FF0000"/>
                </a:solidFill>
              </a:rPr>
              <a:t>log3</a:t>
            </a:r>
            <a:endParaRPr lang="en-US" altLang="zh-TW" sz="19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900" dirty="0" smtClean="0">
                <a:solidFill>
                  <a:schemeClr val="tx1"/>
                </a:solidFill>
              </a:rPr>
              <a:t>{Stanford </a:t>
            </a:r>
            <a:r>
              <a:rPr lang="en-US" altLang="zh-TW" sz="1900" dirty="0">
                <a:solidFill>
                  <a:schemeClr val="tx1"/>
                </a:solidFill>
              </a:rPr>
              <a:t>university </a:t>
            </a:r>
            <a:r>
              <a:rPr lang="en-US" altLang="zh-TW" sz="1900" dirty="0" err="1" smtClean="0">
                <a:solidFill>
                  <a:schemeClr val="tx1"/>
                </a:solidFill>
              </a:rPr>
              <a:t>map,Harvard</a:t>
            </a:r>
            <a:r>
              <a:rPr lang="en-US" altLang="zh-TW" sz="1900" dirty="0" smtClean="0">
                <a:solidFill>
                  <a:schemeClr val="tx1"/>
                </a:solidFill>
              </a:rPr>
              <a:t> university </a:t>
            </a:r>
            <a:r>
              <a:rPr lang="en-US" altLang="zh-TW" sz="1900" dirty="0" err="1">
                <a:solidFill>
                  <a:schemeClr val="tx1"/>
                </a:solidFill>
              </a:rPr>
              <a:t>map,click</a:t>
            </a:r>
            <a:r>
              <a:rPr lang="en-US" altLang="zh-TW" sz="1900" dirty="0">
                <a:solidFill>
                  <a:schemeClr val="tx1"/>
                </a:solidFill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</a:rPr>
              <a:t>URL3}</a:t>
            </a:r>
          </a:p>
          <a:p>
            <a:pPr algn="ctr"/>
            <a:r>
              <a:rPr lang="en-US" altLang="zh-TW" sz="1900" b="1" dirty="0">
                <a:solidFill>
                  <a:srgbClr val="FF0000"/>
                </a:solidFill>
              </a:rPr>
              <a:t>User </a:t>
            </a:r>
            <a:r>
              <a:rPr lang="en-US" altLang="zh-TW" sz="1900" b="1" dirty="0" smtClean="0">
                <a:solidFill>
                  <a:srgbClr val="FF0000"/>
                </a:solidFill>
              </a:rPr>
              <a:t>log4</a:t>
            </a:r>
            <a:endParaRPr lang="en-US" altLang="zh-TW" sz="19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900" dirty="0">
                <a:solidFill>
                  <a:schemeClr val="tx1"/>
                </a:solidFill>
              </a:rPr>
              <a:t>{</a:t>
            </a:r>
            <a:r>
              <a:rPr lang="en-US" altLang="zh-TW" sz="1900" dirty="0" smtClean="0">
                <a:solidFill>
                  <a:schemeClr val="tx1"/>
                </a:solidFill>
              </a:rPr>
              <a:t>Stanford university ,Harvard </a:t>
            </a:r>
            <a:r>
              <a:rPr lang="en-US" altLang="zh-TW" sz="1900" dirty="0">
                <a:solidFill>
                  <a:schemeClr val="tx1"/>
                </a:solidFill>
              </a:rPr>
              <a:t>university </a:t>
            </a:r>
            <a:r>
              <a:rPr lang="en-US" altLang="zh-TW" sz="1900" dirty="0" smtClean="0">
                <a:solidFill>
                  <a:schemeClr val="tx1"/>
                </a:solidFill>
              </a:rPr>
              <a:t>,click URL4}</a:t>
            </a:r>
          </a:p>
          <a:p>
            <a:pPr algn="ctr"/>
            <a:r>
              <a:rPr lang="en-US" altLang="zh-TW" sz="1900" b="1" dirty="0">
                <a:solidFill>
                  <a:srgbClr val="FF0000"/>
                </a:solidFill>
              </a:rPr>
              <a:t>User </a:t>
            </a:r>
            <a:r>
              <a:rPr lang="en-US" altLang="zh-TW" sz="1900" b="1" dirty="0" smtClean="0">
                <a:solidFill>
                  <a:srgbClr val="FF0000"/>
                </a:solidFill>
              </a:rPr>
              <a:t>log5</a:t>
            </a:r>
            <a:endParaRPr lang="en-US" altLang="zh-TW" sz="19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900" dirty="0" smtClean="0">
                <a:solidFill>
                  <a:schemeClr val="tx1"/>
                </a:solidFill>
              </a:rPr>
              <a:t>{university </a:t>
            </a:r>
            <a:r>
              <a:rPr lang="en-US" altLang="zh-TW" sz="1900" dirty="0" err="1">
                <a:solidFill>
                  <a:schemeClr val="tx1"/>
                </a:solidFill>
              </a:rPr>
              <a:t>map,Harvard</a:t>
            </a:r>
            <a:r>
              <a:rPr lang="en-US" altLang="zh-TW" sz="1900" dirty="0">
                <a:solidFill>
                  <a:schemeClr val="tx1"/>
                </a:solidFill>
              </a:rPr>
              <a:t> university </a:t>
            </a:r>
            <a:r>
              <a:rPr lang="en-US" altLang="zh-TW" sz="1900" dirty="0" err="1">
                <a:solidFill>
                  <a:schemeClr val="tx1"/>
                </a:solidFill>
              </a:rPr>
              <a:t>map,click</a:t>
            </a:r>
            <a:r>
              <a:rPr lang="en-US" altLang="zh-TW" sz="1900" dirty="0">
                <a:solidFill>
                  <a:schemeClr val="tx1"/>
                </a:solidFill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</a:rPr>
              <a:t>URL5}</a:t>
            </a:r>
            <a:endParaRPr lang="en-US" altLang="zh-TW" sz="1900" dirty="0">
              <a:solidFill>
                <a:schemeClr val="tx1"/>
              </a:solidFill>
            </a:endParaRPr>
          </a:p>
          <a:p>
            <a:pPr algn="ctr"/>
            <a:endParaRPr lang="en-US" altLang="zh-TW" sz="2000" dirty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56729" y="1387338"/>
            <a:ext cx="73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term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7504" y="4437112"/>
                <a:ext cx="3240360" cy="1715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900" dirty="0" smtClean="0"/>
                  <a:t>N=2 P(</a:t>
                </a:r>
                <a:r>
                  <a:rPr lang="en-US" altLang="zh-TW" sz="1900" dirty="0" err="1"/>
                  <a:t>map|Stanford</a:t>
                </a:r>
                <a:r>
                  <a:rPr lang="en-US" altLang="zh-TW" sz="1900" dirty="0"/>
                  <a:t> university)</a:t>
                </a:r>
              </a:p>
              <a:p>
                <a:r>
                  <a:rPr lang="en-US" altLang="zh-TW" sz="1900" dirty="0"/>
                  <a:t>      </a:t>
                </a:r>
                <a:r>
                  <a:rPr lang="en-US" altLang="zh-TW" sz="19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900" i="1">
                            <a:latin typeface="Cambria Math"/>
                          </a:rPr>
                          <m:t>𝑐𝑜𝑢𝑛𝑡</m:t>
                        </m:r>
                        <m:r>
                          <a:rPr lang="en-US" altLang="zh-TW" sz="19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Stanford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university</m:t>
                        </m:r>
                        <m:r>
                          <a:rPr lang="en-US" altLang="zh-TW" sz="1900" i="1" dirty="0">
                            <a:latin typeface="Cambria Math"/>
                          </a:rPr>
                          <m:t> &amp; </m:t>
                        </m:r>
                        <m:r>
                          <a:rPr lang="en-US" altLang="zh-TW" sz="1900" i="1" dirty="0">
                            <a:latin typeface="Cambria Math"/>
                          </a:rPr>
                          <m:t>𝑚𝑎𝑝</m:t>
                        </m:r>
                        <m:r>
                          <a:rPr lang="en-US" altLang="zh-TW" sz="19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1900" i="1">
                            <a:latin typeface="Cambria Math"/>
                          </a:rPr>
                          <m:t>𝑐𝑜𝑢𝑛𝑡</m:t>
                        </m:r>
                        <m:r>
                          <a:rPr lang="en-US" altLang="zh-TW" sz="19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Stanford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1900" dirty="0"/>
                          <m:t>university</m:t>
                        </m:r>
                        <m:r>
                          <a:rPr lang="en-US" altLang="zh-TW" sz="19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1900" dirty="0"/>
                  <a:t> </a:t>
                </a:r>
                <a:r>
                  <a:rPr lang="en-US" altLang="zh-TW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{</m:t>
                        </m:r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2,3}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{</m:t>
                        </m:r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2,3,4}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7112"/>
                <a:ext cx="3240360" cy="1715598"/>
              </a:xfrm>
              <a:prstGeom prst="rect">
                <a:avLst/>
              </a:prstGeom>
              <a:blipFill rotWithShape="1">
                <a:blip r:embed="rId2"/>
                <a:stretch>
                  <a:fillRect l="-2072" t="-1779" b="-1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4227" y="2686886"/>
                <a:ext cx="3100190" cy="1686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900" dirty="0" smtClean="0"/>
                  <a:t>N=1 </a:t>
                </a:r>
                <a:r>
                  <a:rPr lang="en-US" altLang="zh-TW" sz="2000" dirty="0" smtClean="0"/>
                  <a:t>P(</a:t>
                </a:r>
                <a:r>
                  <a:rPr lang="en-US" altLang="zh-TW" sz="2000" dirty="0" err="1" smtClean="0"/>
                  <a:t>university|Stanford</a:t>
                </a:r>
                <a:r>
                  <a:rPr lang="en-US" altLang="zh-TW" sz="2000" dirty="0" smtClean="0"/>
                  <a:t>)</a:t>
                </a:r>
              </a:p>
              <a:p>
                <a:endParaRPr lang="en-US" altLang="zh-TW" sz="2000" dirty="0" smtClean="0"/>
              </a:p>
              <a:p>
                <a:r>
                  <a:rPr lang="en-US" altLang="zh-TW" sz="20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𝑐𝑜𝑢𝑛𝑡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</a:rPr>
                          <m:t>Stanford</m:t>
                        </m:r>
                        <m:r>
                          <a:rPr lang="en-US" altLang="zh-TW" sz="2000" b="0" i="0" smtClean="0">
                            <a:latin typeface="Cambria Math"/>
                          </a:rPr>
                          <m:t>&amp;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</a:rPr>
                          <m:t>university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𝑐𝑜𝑢𝑛𝑡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</a:rPr>
                          <m:t>Stanford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sz="2000" dirty="0"/>
              </a:p>
              <a:p>
                <a:r>
                  <a:rPr lang="en-US" altLang="zh-TW" sz="20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{</m:t>
                        </m:r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2,3,4}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{</m:t>
                        </m:r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1,2,3,4}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" y="2686886"/>
                <a:ext cx="3100190" cy="1686231"/>
              </a:xfrm>
              <a:prstGeom prst="rect">
                <a:avLst/>
              </a:prstGeom>
              <a:blipFill rotWithShape="1">
                <a:blip r:embed="rId3"/>
                <a:stretch>
                  <a:fillRect l="-1969" t="-1449" b="-1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7504" y="2169444"/>
                <a:ext cx="2510267" cy="528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N=</a:t>
                </a:r>
                <a:r>
                  <a:rPr lang="en-US" altLang="zh-TW" sz="1900" dirty="0" smtClean="0"/>
                  <a:t>0</a:t>
                </a:r>
                <a:r>
                  <a:rPr lang="en-US" altLang="zh-TW" sz="2000" dirty="0" smtClean="0"/>
                  <a:t> P(Stanford)</a:t>
                </a: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69444"/>
                <a:ext cx="2510267" cy="528222"/>
              </a:xfrm>
              <a:prstGeom prst="rect">
                <a:avLst/>
              </a:prstGeom>
              <a:blipFill rotWithShape="1">
                <a:blip r:embed="rId4"/>
                <a:stretch>
                  <a:fillRect l="-2676" b="-12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29049" y="1849004"/>
                <a:ext cx="6224954" cy="117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P(Stanford university map) = P(Stanford)*P(</a:t>
                </a:r>
                <a:r>
                  <a:rPr lang="en-US" altLang="zh-TW" sz="2000" dirty="0" err="1"/>
                  <a:t>university|Stanford</a:t>
                </a:r>
                <a:r>
                  <a:rPr lang="en-US" altLang="zh-TW" sz="2000" dirty="0" smtClean="0"/>
                  <a:t>)*</a:t>
                </a:r>
                <a:r>
                  <a:rPr lang="en-US" altLang="zh-TW" sz="2000" dirty="0"/>
                  <a:t>P(</a:t>
                </a:r>
                <a:r>
                  <a:rPr lang="en-US" altLang="zh-TW" sz="2000" dirty="0" err="1"/>
                  <a:t>map|Stanford</a:t>
                </a:r>
                <a:r>
                  <a:rPr lang="en-US" altLang="zh-TW" sz="2000" dirty="0"/>
                  <a:t> university</a:t>
                </a:r>
                <a:r>
                  <a:rPr lang="en-US" altLang="zh-TW" sz="2000" dirty="0" smtClean="0"/>
                  <a:t>)</a:t>
                </a:r>
                <a:endParaRPr lang="en-US" altLang="zh-TW" sz="2000" dirty="0"/>
              </a:p>
              <a:p>
                <a:r>
                  <a:rPr lang="en-US" altLang="zh-TW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=0.4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49" y="1849004"/>
                <a:ext cx="6224954" cy="1170385"/>
              </a:xfrm>
              <a:prstGeom prst="rect">
                <a:avLst/>
              </a:prstGeom>
              <a:blipFill rotWithShape="1">
                <a:blip r:embed="rId5"/>
                <a:stretch>
                  <a:fillRect l="-978" t="-2083"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4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20</a:t>
            </a:r>
            <a:endParaRPr lang="zh-TW" altLang="en-US" sz="1800" b="1" dirty="0"/>
          </a:p>
        </p:txBody>
      </p:sp>
      <p:sp>
        <p:nvSpPr>
          <p:cNvPr id="2" name="矩形 1"/>
          <p:cNvSpPr/>
          <p:nvPr/>
        </p:nvSpPr>
        <p:spPr>
          <a:xfrm>
            <a:off x="395536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G</a:t>
            </a:r>
            <a:r>
              <a:rPr lang="en-US" altLang="zh-TW" sz="2400" dirty="0" smtClean="0"/>
              <a:t>enerate </a:t>
            </a:r>
            <a:r>
              <a:rPr lang="en-US" altLang="zh-TW" sz="2400" dirty="0"/>
              <a:t>ranking labels for each </a:t>
            </a:r>
            <a:r>
              <a:rPr lang="en-US" altLang="zh-TW" sz="2400" dirty="0" smtClean="0"/>
              <a:t>group of </a:t>
            </a:r>
            <a:r>
              <a:rPr lang="en-US" altLang="zh-TW" sz="2400" dirty="0"/>
              <a:t>query </a:t>
            </a:r>
            <a:r>
              <a:rPr lang="en-US" altLang="zh-TW" sz="2400" dirty="0" smtClean="0"/>
              <a:t>refinements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Training labels </a:t>
            </a:r>
            <a:r>
              <a:rPr lang="en-US" altLang="zh-TW" sz="2400" dirty="0">
                <a:solidFill>
                  <a:srgbClr val="C00000"/>
                </a:solidFill>
              </a:rPr>
              <a:t>automatically</a:t>
            </a:r>
            <a:r>
              <a:rPr lang="en-US" altLang="zh-TW" sz="2400" dirty="0"/>
              <a:t> from implicit user feedbacks in </a:t>
            </a:r>
            <a:r>
              <a:rPr lang="en-US" altLang="zh-TW" sz="2400" dirty="0" smtClean="0"/>
              <a:t>the log.</a:t>
            </a:r>
          </a:p>
          <a:p>
            <a:r>
              <a:rPr lang="zh-TW" altLang="en-US" sz="2400" dirty="0" smtClean="0"/>
              <a:t>      ─ </a:t>
            </a:r>
            <a:r>
              <a:rPr lang="en-US" altLang="zh-TW" sz="2400" dirty="0" smtClean="0"/>
              <a:t>Training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tuple </a:t>
            </a:r>
            <a:r>
              <a:rPr lang="en-US" altLang="zh-TW" sz="2400" i="1" dirty="0" smtClean="0"/>
              <a:t>{q</a:t>
            </a:r>
            <a:r>
              <a:rPr lang="en-US" altLang="zh-TW" sz="2400" i="1" baseline="-25000" dirty="0" smtClean="0"/>
              <a:t>1</a:t>
            </a:r>
            <a:r>
              <a:rPr lang="en-US" altLang="zh-TW" sz="2400" i="1" dirty="0" smtClean="0"/>
              <a:t>, q</a:t>
            </a:r>
            <a:r>
              <a:rPr lang="en-US" altLang="zh-TW" sz="2400" i="1" baseline="-25000" dirty="0" smtClean="0"/>
              <a:t>2</a:t>
            </a:r>
            <a:r>
              <a:rPr lang="en-US" altLang="zh-TW" sz="2400" i="1" dirty="0" smtClean="0"/>
              <a:t>, </a:t>
            </a:r>
            <a:r>
              <a:rPr lang="en-US" altLang="zh-TW" sz="2400" i="1" dirty="0" err="1" smtClean="0"/>
              <a:t>click</a:t>
            </a:r>
            <a:r>
              <a:rPr lang="en-US" altLang="zh-TW" sz="2400" i="1" baseline="-25000" dirty="0" err="1" smtClean="0"/>
              <a:t>url</a:t>
            </a:r>
            <a:r>
              <a:rPr lang="en-US" altLang="zh-TW" sz="2400" i="1" dirty="0" smtClean="0"/>
              <a:t>}</a:t>
            </a:r>
            <a:endParaRPr lang="en-US" altLang="zh-TW" sz="2400" dirty="0" smtClean="0"/>
          </a:p>
          <a:p>
            <a:r>
              <a:rPr lang="zh-TW" altLang="en-US" sz="2400" dirty="0" smtClean="0"/>
              <a:t>      ─</a:t>
            </a:r>
            <a:r>
              <a:rPr lang="en-US" altLang="zh-TW" sz="2400" dirty="0"/>
              <a:t> clicks and </a:t>
            </a:r>
            <a:r>
              <a:rPr lang="en-US" altLang="zh-TW" sz="2400" dirty="0" smtClean="0"/>
              <a:t>skips (</a:t>
            </a:r>
            <a:r>
              <a:rPr lang="el-GR" altLang="zh-TW" sz="2200" dirty="0" smtClean="0">
                <a:latin typeface="Perpetua (本文)"/>
              </a:rPr>
              <a:t>α</a:t>
            </a:r>
            <a:r>
              <a:rPr lang="en-US" altLang="zh-TW" sz="2200" dirty="0" smtClean="0">
                <a:latin typeface="Perpetua (本文)"/>
              </a:rPr>
              <a:t>,</a:t>
            </a:r>
            <a:r>
              <a:rPr lang="el-GR" altLang="zh-TW" sz="2200" dirty="0">
                <a:latin typeface="Perpetua (本文)"/>
              </a:rPr>
              <a:t> β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      ─ </a:t>
            </a:r>
            <a:r>
              <a:rPr lang="en-US" altLang="zh-TW" sz="2400" dirty="0"/>
              <a:t>given a refined query </a:t>
            </a:r>
            <a:r>
              <a:rPr lang="en-US" altLang="zh-TW" sz="2400" i="1" dirty="0" smtClean="0"/>
              <a:t>q’ </a:t>
            </a:r>
            <a:r>
              <a:rPr lang="en-US" altLang="zh-TW" sz="2400" dirty="0" smtClean="0"/>
              <a:t>for </a:t>
            </a:r>
            <a:r>
              <a:rPr lang="en-US" altLang="zh-TW" sz="2400" dirty="0"/>
              <a:t>the original query </a:t>
            </a:r>
            <a:r>
              <a:rPr lang="en-US" altLang="zh-TW" sz="2400" i="1" dirty="0" smtClean="0"/>
              <a:t>q</a:t>
            </a:r>
          </a:p>
          <a:p>
            <a:r>
              <a:rPr lang="en-US" altLang="zh-TW" sz="2400" dirty="0" smtClean="0"/>
              <a:t>           probability </a:t>
            </a:r>
            <a:r>
              <a:rPr lang="en-US" altLang="zh-TW" sz="2400" dirty="0"/>
              <a:t>of click distribution using a </a:t>
            </a:r>
            <a:r>
              <a:rPr lang="en-US" altLang="zh-TW" sz="2400" dirty="0" smtClean="0"/>
              <a:t>function </a:t>
            </a:r>
          </a:p>
          <a:p>
            <a:r>
              <a:rPr lang="en-US" altLang="zh-TW" sz="2400" dirty="0">
                <a:latin typeface="Perpetua (本文)"/>
              </a:rPr>
              <a:t> </a:t>
            </a:r>
            <a:r>
              <a:rPr lang="en-US" altLang="zh-TW" sz="2400" dirty="0" smtClean="0">
                <a:latin typeface="Perpetua (本文)"/>
              </a:rPr>
              <a:t>    </a:t>
            </a:r>
            <a:r>
              <a:rPr lang="zh-TW" altLang="en-US" sz="2400" dirty="0" smtClean="0">
                <a:latin typeface="Perpetua (本文)"/>
              </a:rPr>
              <a:t>─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compare two query refinements </a:t>
            </a:r>
            <a:r>
              <a:rPr lang="en-US" altLang="zh-TW" sz="2400" i="1" dirty="0" smtClean="0"/>
              <a:t>q</a:t>
            </a:r>
            <a:r>
              <a:rPr lang="en-US" altLang="zh-TW" sz="2400" i="1" baseline="-25000" dirty="0" smtClean="0"/>
              <a:t>1 </a:t>
            </a:r>
            <a:r>
              <a:rPr lang="en-US" altLang="zh-TW" sz="2400" dirty="0" smtClean="0"/>
              <a:t>and </a:t>
            </a:r>
            <a:r>
              <a:rPr lang="en-US" altLang="zh-TW" sz="2400" i="1" dirty="0" smtClean="0"/>
              <a:t>q</a:t>
            </a:r>
            <a:r>
              <a:rPr lang="en-US" altLang="zh-TW" sz="2400" i="1" baseline="-25000" dirty="0" smtClean="0"/>
              <a:t>2</a:t>
            </a:r>
            <a:endParaRPr lang="en-US" altLang="zh-TW" sz="2400" dirty="0" smtClean="0">
              <a:latin typeface="Perpetua (本文)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6" y="2988679"/>
            <a:ext cx="6916439" cy="26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53776" y="5805264"/>
            <a:ext cx="5213425" cy="830997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TW" sz="2400" i="1" dirty="0"/>
              <a:t>P</a:t>
            </a:r>
            <a:r>
              <a:rPr lang="en-US" altLang="zh-TW" sz="2400" dirty="0"/>
              <a:t>(</a:t>
            </a:r>
            <a:r>
              <a:rPr lang="en-US" altLang="zh-TW" sz="2400" dirty="0" err="1"/>
              <a:t>stanford</a:t>
            </a:r>
            <a:r>
              <a:rPr lang="en-US" altLang="zh-TW" sz="2400" dirty="0"/>
              <a:t> admission </a:t>
            </a:r>
            <a:r>
              <a:rPr lang="en-US" altLang="zh-TW" sz="2400" i="1" dirty="0"/>
              <a:t>&gt; </a:t>
            </a:r>
            <a:r>
              <a:rPr lang="en-US" altLang="zh-TW" sz="2400" dirty="0" err="1"/>
              <a:t>stanford</a:t>
            </a:r>
            <a:r>
              <a:rPr lang="en-US" altLang="zh-TW" sz="2400" dirty="0"/>
              <a:t> map) = </a:t>
            </a:r>
            <a:r>
              <a:rPr lang="en-US" altLang="zh-TW" sz="2400" b="1" dirty="0">
                <a:solidFill>
                  <a:srgbClr val="FF0000"/>
                </a:solidFill>
              </a:rPr>
              <a:t>0</a:t>
            </a:r>
            <a:r>
              <a:rPr lang="en-US" altLang="zh-TW" sz="2400" b="1" i="1" dirty="0">
                <a:solidFill>
                  <a:srgbClr val="FF0000"/>
                </a:solidFill>
              </a:rPr>
              <a:t>.</a:t>
            </a:r>
            <a:r>
              <a:rPr lang="en-US" altLang="zh-TW" sz="2400" b="1" dirty="0">
                <a:solidFill>
                  <a:srgbClr val="FF0000"/>
                </a:solidFill>
              </a:rPr>
              <a:t>61</a:t>
            </a:r>
          </a:p>
          <a:p>
            <a:r>
              <a:rPr lang="nn-NO" altLang="zh-TW" sz="2400" i="1" dirty="0"/>
              <a:t>P</a:t>
            </a:r>
            <a:r>
              <a:rPr lang="nn-NO" altLang="zh-TW" sz="2400" dirty="0"/>
              <a:t>(stanford map </a:t>
            </a:r>
            <a:r>
              <a:rPr lang="nn-NO" altLang="zh-TW" sz="2400" i="1" dirty="0"/>
              <a:t>&gt; </a:t>
            </a:r>
            <a:r>
              <a:rPr lang="nn-NO" altLang="zh-TW" sz="2400" dirty="0"/>
              <a:t>stanford history) = </a:t>
            </a:r>
            <a:r>
              <a:rPr lang="nn-NO" altLang="zh-TW" sz="2400" b="1" dirty="0">
                <a:solidFill>
                  <a:srgbClr val="00B050"/>
                </a:solidFill>
              </a:rPr>
              <a:t>0</a:t>
            </a:r>
            <a:r>
              <a:rPr lang="nn-NO" altLang="zh-TW" sz="2400" b="1" i="1" dirty="0">
                <a:solidFill>
                  <a:srgbClr val="00B050"/>
                </a:solidFill>
              </a:rPr>
              <a:t>.</a:t>
            </a:r>
            <a:r>
              <a:rPr lang="nn-NO" altLang="zh-TW" sz="2400" b="1" dirty="0">
                <a:solidFill>
                  <a:srgbClr val="00B050"/>
                </a:solidFill>
              </a:rPr>
              <a:t>08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86040" y="598992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Threshold:0.5</a:t>
            </a:r>
            <a:endParaRPr lang="zh-TW" altLang="en-US" sz="2400" dirty="0"/>
          </a:p>
        </p:txBody>
      </p:sp>
      <p:sp>
        <p:nvSpPr>
          <p:cNvPr id="6" name="弧形箭號 (左彎) 5"/>
          <p:cNvSpPr/>
          <p:nvPr/>
        </p:nvSpPr>
        <p:spPr>
          <a:xfrm flipV="1">
            <a:off x="7956376" y="3743577"/>
            <a:ext cx="734233" cy="25037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20272" y="2988678"/>
            <a:ext cx="849943" cy="152044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4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21</a:t>
            </a:r>
            <a:endParaRPr lang="zh-TW" altLang="en-US" sz="1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05793"/>
              </p:ext>
            </p:extLst>
          </p:nvPr>
        </p:nvGraphicFramePr>
        <p:xfrm>
          <a:off x="395536" y="692696"/>
          <a:ext cx="5352256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03784"/>
                <a:gridCol w="936104"/>
                <a:gridCol w="2232248"/>
                <a:gridCol w="108012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altLang="zh-TW" sz="1800" i="1" dirty="0" smtClean="0"/>
                        <a:t>query1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term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1,F2,F3…F30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</a:t>
                      </a: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""""""""""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</a:t>
                      </a:r>
                      <a:endParaRPr lang="zh-TW" altLang="en-US" b="1" dirty="0"/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  """""""""""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3</a:t>
                      </a:r>
                      <a:endParaRPr lang="zh-TW" altLang="en-US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query2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query3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.......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661920" y="112547"/>
            <a:ext cx="1385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Training data</a:t>
            </a:r>
            <a:endParaRPr lang="zh-TW" altLang="en-US" sz="2000" dirty="0"/>
          </a:p>
        </p:txBody>
      </p:sp>
      <p:sp>
        <p:nvSpPr>
          <p:cNvPr id="3" name="右彎箭號 2"/>
          <p:cNvSpPr/>
          <p:nvPr/>
        </p:nvSpPr>
        <p:spPr>
          <a:xfrm rot="5400000">
            <a:off x="6378952" y="1196752"/>
            <a:ext cx="720080" cy="1584176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流程圖: 磁碟 6"/>
          <p:cNvSpPr/>
          <p:nvPr/>
        </p:nvSpPr>
        <p:spPr>
          <a:xfrm>
            <a:off x="6516216" y="2492896"/>
            <a:ext cx="1512168" cy="18002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Build</a:t>
            </a:r>
          </a:p>
          <a:p>
            <a:pPr algn="ctr"/>
            <a:r>
              <a:rPr lang="en-US" altLang="zh-TW" dirty="0" smtClean="0"/>
              <a:t>model</a:t>
            </a:r>
            <a:endParaRPr lang="zh-TW" altLang="en-US" dirty="0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00480"/>
              </p:ext>
            </p:extLst>
          </p:nvPr>
        </p:nvGraphicFramePr>
        <p:xfrm>
          <a:off x="371556" y="3789040"/>
          <a:ext cx="4272452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03784"/>
                <a:gridCol w="936104"/>
                <a:gridCol w="2232564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altLang="zh-TW" sz="1800" i="1" dirty="0" smtClean="0"/>
                        <a:t>query1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term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1,F2,F3…F30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</a:t>
                      </a: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""""""""""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  """""""""""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query2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query3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.......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1637940" y="3208891"/>
            <a:ext cx="98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Test data</a:t>
            </a:r>
            <a:endParaRPr lang="zh-TW" altLang="en-US" sz="2000" dirty="0"/>
          </a:p>
        </p:txBody>
      </p:sp>
      <p:sp>
        <p:nvSpPr>
          <p:cNvPr id="27" name="向右箭號 26"/>
          <p:cNvSpPr/>
          <p:nvPr/>
        </p:nvSpPr>
        <p:spPr>
          <a:xfrm rot="-480000">
            <a:off x="4605773" y="3764811"/>
            <a:ext cx="1941280" cy="21270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94327"/>
              </p:ext>
            </p:extLst>
          </p:nvPr>
        </p:nvGraphicFramePr>
        <p:xfrm>
          <a:off x="4788024" y="3777593"/>
          <a:ext cx="720080" cy="22436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20080"/>
              </a:tblGrid>
              <a:tr h="373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0.789</a:t>
                      </a:r>
                      <a:endParaRPr lang="zh-TW" alt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3949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0.456</a:t>
                      </a:r>
                      <a:endParaRPr lang="zh-TW" alt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3949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0.123</a:t>
                      </a:r>
                      <a:endParaRPr lang="zh-TW" alt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394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….</a:t>
                      </a:r>
                      <a:endParaRPr lang="zh-TW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394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….</a:t>
                      </a:r>
                      <a:endParaRPr lang="zh-TW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394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….</a:t>
                      </a:r>
                      <a:endParaRPr lang="zh-TW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9" name="圓形箭號 28"/>
          <p:cNvSpPr/>
          <p:nvPr/>
        </p:nvSpPr>
        <p:spPr>
          <a:xfrm>
            <a:off x="2915815" y="3686863"/>
            <a:ext cx="5431067" cy="1974385"/>
          </a:xfrm>
          <a:prstGeom prst="circularArrow">
            <a:avLst>
              <a:gd name="adj1" fmla="val 7425"/>
              <a:gd name="adj2" fmla="val 1503482"/>
              <a:gd name="adj3" fmla="val 4640126"/>
              <a:gd name="adj4" fmla="val 20722084"/>
              <a:gd name="adj5" fmla="val 7421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十角星形 30"/>
          <p:cNvSpPr/>
          <p:nvPr/>
        </p:nvSpPr>
        <p:spPr>
          <a:xfrm>
            <a:off x="5562620" y="444245"/>
            <a:ext cx="1073368" cy="956158"/>
          </a:xfrm>
          <a:prstGeom prst="star10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rank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5934810" y="5113676"/>
            <a:ext cx="1584176" cy="1244190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Predict</a:t>
            </a:r>
          </a:p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Ranking score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5" grpId="0"/>
      <p:bldP spid="27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Given </a:t>
            </a:r>
            <a:r>
              <a:rPr lang="en-US" altLang="zh-TW" sz="2400" dirty="0"/>
              <a:t>a new query </a:t>
            </a:r>
            <a:r>
              <a:rPr lang="en-US" altLang="zh-TW" sz="2400" i="1" dirty="0"/>
              <a:t>q </a:t>
            </a:r>
            <a:r>
              <a:rPr lang="en-US" altLang="zh-TW" sz="2400" dirty="0"/>
              <a:t>that contains </a:t>
            </a:r>
            <a:r>
              <a:rPr lang="en-US" altLang="zh-TW" sz="2400" i="1" dirty="0"/>
              <a:t>k </a:t>
            </a:r>
            <a:r>
              <a:rPr lang="en-US" altLang="zh-TW" sz="2400" dirty="0"/>
              <a:t>terms: </a:t>
            </a:r>
            <a:r>
              <a:rPr lang="en-US" altLang="zh-TW" sz="2400" i="1" dirty="0" smtClean="0"/>
              <a:t>{t</a:t>
            </a:r>
            <a:r>
              <a:rPr lang="en-US" altLang="zh-TW" sz="2400" i="1" baseline="-25000" dirty="0" smtClean="0"/>
              <a:t>1</a:t>
            </a:r>
            <a:r>
              <a:rPr lang="en-US" altLang="zh-TW" sz="2400" i="1" dirty="0" smtClean="0"/>
              <a:t>, </a:t>
            </a:r>
            <a:r>
              <a:rPr lang="en-US" altLang="zh-TW" sz="2400" i="1" dirty="0"/>
              <a:t>..., </a:t>
            </a:r>
            <a:r>
              <a:rPr lang="en-US" altLang="zh-TW" sz="2400" i="1" dirty="0" err="1"/>
              <a:t>t</a:t>
            </a:r>
            <a:r>
              <a:rPr lang="en-US" altLang="zh-TW" sz="2400" i="1" baseline="-25000" dirty="0" err="1" smtClean="0"/>
              <a:t>k</a:t>
            </a:r>
            <a:r>
              <a:rPr lang="en-US" altLang="zh-TW" sz="2400" i="1" dirty="0" smtClean="0"/>
              <a:t>}</a:t>
            </a:r>
            <a:endParaRPr lang="en-US" altLang="zh-TW" sz="2400" dirty="0" smtClean="0"/>
          </a:p>
        </p:txBody>
      </p:sp>
      <p:sp>
        <p:nvSpPr>
          <p:cNvPr id="6" name="向下箭號 5"/>
          <p:cNvSpPr/>
          <p:nvPr/>
        </p:nvSpPr>
        <p:spPr>
          <a:xfrm>
            <a:off x="3563888" y="794321"/>
            <a:ext cx="288032" cy="47443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5536" y="129669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C</a:t>
            </a:r>
            <a:r>
              <a:rPr lang="en-US" altLang="zh-TW" sz="2400" dirty="0" smtClean="0"/>
              <a:t>reate </a:t>
            </a:r>
            <a:r>
              <a:rPr lang="en-US" altLang="zh-TW" sz="2400" dirty="0"/>
              <a:t>a candidate set of </a:t>
            </a:r>
            <a:r>
              <a:rPr lang="en-US" altLang="zh-TW" sz="2400" dirty="0" smtClean="0"/>
              <a:t>queries</a:t>
            </a:r>
          </a:p>
          <a:p>
            <a:r>
              <a:rPr lang="en-US" altLang="zh-TW" sz="2400" dirty="0" smtClean="0"/>
              <a:t>     Ex: 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query</a:t>
            </a:r>
            <a:r>
              <a:rPr lang="fr-FR" altLang="zh-TW" sz="2400" i="1" dirty="0" smtClean="0"/>
              <a:t>{t</a:t>
            </a:r>
            <a:r>
              <a:rPr lang="fr-FR" altLang="zh-TW" sz="2400" dirty="0" smtClean="0"/>
              <a:t>1</a:t>
            </a:r>
            <a:r>
              <a:rPr lang="fr-FR" altLang="zh-TW" sz="2400" i="1" dirty="0"/>
              <a:t>, t</a:t>
            </a:r>
            <a:r>
              <a:rPr lang="fr-FR" altLang="zh-TW" sz="2400" dirty="0"/>
              <a:t>2</a:t>
            </a:r>
            <a:r>
              <a:rPr lang="fr-FR" altLang="zh-TW" sz="2400" i="1" dirty="0"/>
              <a:t>, </a:t>
            </a:r>
            <a:r>
              <a:rPr lang="fr-FR" altLang="zh-TW" sz="2400" i="1" dirty="0" smtClean="0"/>
              <a:t>t</a:t>
            </a:r>
            <a:r>
              <a:rPr lang="fr-FR" altLang="zh-TW" sz="2400" dirty="0" smtClean="0"/>
              <a:t>3</a:t>
            </a:r>
            <a:r>
              <a:rPr lang="fr-FR" altLang="zh-TW" sz="2400" i="1" dirty="0" smtClean="0"/>
              <a:t>}     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q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1             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q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2             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q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3                      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q</a:t>
            </a:r>
            <a:r>
              <a:rPr lang="en-US" altLang="zh-TW" sz="2400" b="1" baseline="-25000" dirty="0" smtClean="0">
                <a:solidFill>
                  <a:srgbClr val="C00000"/>
                </a:solidFill>
              </a:rPr>
              <a:t>4</a:t>
            </a:r>
            <a:endParaRPr lang="fr-FR" altLang="zh-TW" sz="2400" b="1" dirty="0">
              <a:solidFill>
                <a:srgbClr val="C00000"/>
              </a:solidFill>
            </a:endParaRPr>
          </a:p>
          <a:p>
            <a:r>
              <a:rPr lang="fr-FR" altLang="zh-TW" sz="2400" dirty="0" smtClean="0"/>
              <a:t>     the </a:t>
            </a:r>
            <a:r>
              <a:rPr lang="fr-FR" altLang="zh-TW" sz="2400" dirty="0"/>
              <a:t>candidate set contains </a:t>
            </a:r>
            <a:r>
              <a:rPr lang="fr-FR" altLang="zh-TW" sz="2400" i="1" dirty="0"/>
              <a:t>{t</a:t>
            </a:r>
            <a:r>
              <a:rPr lang="fr-FR" altLang="zh-TW" sz="2400" dirty="0"/>
              <a:t>1</a:t>
            </a:r>
            <a:r>
              <a:rPr lang="fr-FR" altLang="zh-TW" sz="2400" i="1" dirty="0"/>
              <a:t>, t</a:t>
            </a:r>
            <a:r>
              <a:rPr lang="fr-FR" altLang="zh-TW" sz="2400" dirty="0"/>
              <a:t>2</a:t>
            </a:r>
            <a:r>
              <a:rPr lang="fr-FR" altLang="zh-TW" sz="2400" i="1" dirty="0"/>
              <a:t>}</a:t>
            </a:r>
            <a:r>
              <a:rPr lang="fr-FR" altLang="zh-TW" sz="2400" dirty="0"/>
              <a:t>, </a:t>
            </a:r>
            <a:r>
              <a:rPr lang="fr-FR" altLang="zh-TW" sz="2400" i="1" dirty="0"/>
              <a:t>{t</a:t>
            </a:r>
            <a:r>
              <a:rPr lang="fr-FR" altLang="zh-TW" sz="2400" dirty="0"/>
              <a:t>1</a:t>
            </a:r>
            <a:r>
              <a:rPr lang="fr-FR" altLang="zh-TW" sz="2400" i="1" dirty="0"/>
              <a:t>, t</a:t>
            </a:r>
            <a:r>
              <a:rPr lang="fr-FR" altLang="zh-TW" sz="2400" dirty="0"/>
              <a:t>3</a:t>
            </a:r>
            <a:r>
              <a:rPr lang="fr-FR" altLang="zh-TW" sz="2400" i="1" dirty="0"/>
              <a:t>} </a:t>
            </a:r>
            <a:r>
              <a:rPr lang="fr-FR" altLang="zh-TW" sz="2400" dirty="0"/>
              <a:t>,</a:t>
            </a:r>
            <a:r>
              <a:rPr lang="en-US" altLang="zh-TW" sz="2400" i="1" dirty="0" smtClean="0"/>
              <a:t>{t</a:t>
            </a:r>
            <a:r>
              <a:rPr lang="en-US" altLang="zh-TW" sz="2400" dirty="0" smtClean="0"/>
              <a:t>2</a:t>
            </a:r>
            <a:r>
              <a:rPr lang="en-US" altLang="zh-TW" sz="2400" i="1" dirty="0"/>
              <a:t>, 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3</a:t>
            </a:r>
            <a:r>
              <a:rPr lang="en-US" altLang="zh-TW" sz="2400" i="1" dirty="0" smtClean="0"/>
              <a:t>}and {</a:t>
            </a:r>
            <a:r>
              <a:rPr lang="fr-FR" altLang="zh-TW" sz="2400" i="1" dirty="0"/>
              <a:t>t</a:t>
            </a:r>
            <a:r>
              <a:rPr lang="fr-FR" altLang="zh-TW" sz="2400" dirty="0"/>
              <a:t>1</a:t>
            </a:r>
            <a:r>
              <a:rPr lang="fr-FR" altLang="zh-TW" sz="2400" i="1" dirty="0"/>
              <a:t>, t</a:t>
            </a:r>
            <a:r>
              <a:rPr lang="fr-FR" altLang="zh-TW" sz="2400" dirty="0"/>
              <a:t>2</a:t>
            </a:r>
            <a:r>
              <a:rPr lang="fr-FR" altLang="zh-TW" sz="2400" i="1" dirty="0"/>
              <a:t>, t</a:t>
            </a:r>
            <a:r>
              <a:rPr lang="fr-FR" altLang="zh-TW" sz="2400" dirty="0"/>
              <a:t>3</a:t>
            </a:r>
            <a:r>
              <a:rPr lang="en-US" altLang="zh-TW" sz="2400" i="1" dirty="0" smtClean="0"/>
              <a:t>}</a:t>
            </a:r>
            <a:r>
              <a:rPr lang="en-US" altLang="zh-TW" sz="2400" dirty="0" smtClean="0"/>
              <a:t>.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3563888" y="2497023"/>
            <a:ext cx="288032" cy="47443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-5005064" y="3834933"/>
            <a:ext cx="288032" cy="47443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5536" y="566258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The highest scored terms are suggested for the query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5762"/>
              </p:ext>
            </p:extLst>
          </p:nvPr>
        </p:nvGraphicFramePr>
        <p:xfrm>
          <a:off x="803920" y="3169713"/>
          <a:ext cx="5352256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03784"/>
                <a:gridCol w="936104"/>
                <a:gridCol w="2232248"/>
                <a:gridCol w="108012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altLang="zh-TW" sz="1800" i="1" dirty="0" smtClean="0"/>
                        <a:t>{t</a:t>
                      </a:r>
                      <a:r>
                        <a:rPr lang="fr-FR" altLang="zh-TW" sz="1800" dirty="0" smtClean="0"/>
                        <a:t>1</a:t>
                      </a:r>
                      <a:r>
                        <a:rPr lang="fr-FR" altLang="zh-TW" sz="1800" i="1" dirty="0" smtClean="0"/>
                        <a:t>, t</a:t>
                      </a:r>
                      <a:r>
                        <a:rPr lang="fr-FR" altLang="zh-TW" sz="1800" dirty="0" smtClean="0"/>
                        <a:t>2</a:t>
                      </a:r>
                      <a:r>
                        <a:rPr lang="fr-FR" altLang="zh-TW" sz="1800" i="1" dirty="0" smtClean="0"/>
                        <a:t>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term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1,F2,F3…F30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0.7694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</a:t>
                      </a: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""""""""""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0.3788</a:t>
                      </a:r>
                      <a:endParaRPr lang="zh-TW" alt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 term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/>
                          <a:ea typeface="標楷體"/>
                        </a:rPr>
                        <a:t>  """""""""""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0.8037</a:t>
                      </a:r>
                      <a:endParaRPr lang="zh-TW" alt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i="1" dirty="0" smtClean="0"/>
                        <a:t>{t</a:t>
                      </a:r>
                      <a:r>
                        <a:rPr lang="fr-FR" altLang="zh-TW" sz="1800" b="1" dirty="0" smtClean="0"/>
                        <a:t>1</a:t>
                      </a:r>
                      <a:r>
                        <a:rPr lang="fr-FR" altLang="zh-TW" sz="1800" b="1" i="1" dirty="0" smtClean="0"/>
                        <a:t>, t</a:t>
                      </a:r>
                      <a:r>
                        <a:rPr lang="fr-FR" altLang="zh-TW" sz="1800" b="1" i="0" dirty="0" smtClean="0"/>
                        <a:t>3</a:t>
                      </a:r>
                      <a:r>
                        <a:rPr lang="fr-FR" altLang="zh-TW" sz="1800" b="1" i="1" dirty="0" smtClean="0"/>
                        <a:t>}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800" b="1" i="1" dirty="0" smtClean="0"/>
                        <a:t>{t2, t</a:t>
                      </a:r>
                      <a:r>
                        <a:rPr lang="fr-FR" altLang="zh-TW" sz="1800" b="1" i="0" dirty="0" smtClean="0"/>
                        <a:t>3</a:t>
                      </a:r>
                      <a:r>
                        <a:rPr lang="fr-FR" altLang="zh-TW" sz="1800" b="1" i="1" dirty="0" smtClean="0"/>
                        <a:t>}</a:t>
                      </a:r>
                      <a:endParaRPr lang="zh-TW" alt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800" b="1" i="1" dirty="0" smtClean="0"/>
                        <a:t>{t</a:t>
                      </a:r>
                      <a:r>
                        <a:rPr lang="fr-FR" altLang="zh-TW" sz="1800" b="1" dirty="0" smtClean="0"/>
                        <a:t>1</a:t>
                      </a:r>
                      <a:r>
                        <a:rPr lang="fr-FR" altLang="zh-TW" sz="1800" b="1" i="1" dirty="0" smtClean="0"/>
                        <a:t>, t</a:t>
                      </a:r>
                      <a:r>
                        <a:rPr lang="fr-FR" altLang="zh-TW" sz="1800" b="1" i="0" dirty="0" smtClean="0"/>
                        <a:t>2,</a:t>
                      </a:r>
                      <a:r>
                        <a:rPr lang="fr-FR" altLang="zh-TW" sz="1800" b="1" i="1" dirty="0" smtClean="0"/>
                        <a:t> t</a:t>
                      </a:r>
                      <a:r>
                        <a:rPr lang="fr-FR" altLang="zh-TW" sz="1800" b="1" i="0" dirty="0" smtClean="0"/>
                        <a:t>3</a:t>
                      </a:r>
                      <a:r>
                        <a:rPr lang="fr-FR" altLang="zh-TW" sz="1800" b="1" i="1" dirty="0" smtClean="0"/>
                        <a:t>}</a:t>
                      </a:r>
                      <a:endParaRPr lang="zh-TW" alt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雲朵形圖說文字 3"/>
          <p:cNvSpPr/>
          <p:nvPr/>
        </p:nvSpPr>
        <p:spPr>
          <a:xfrm>
            <a:off x="6456158" y="2632043"/>
            <a:ext cx="2232248" cy="1180603"/>
          </a:xfrm>
          <a:prstGeom prst="cloudCallout">
            <a:avLst>
              <a:gd name="adj1" fmla="val -70967"/>
              <a:gd name="adj2" fmla="val 289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Predict Ranking score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148064" y="3834933"/>
            <a:ext cx="936104" cy="474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迴轉箭號 13"/>
          <p:cNvSpPr/>
          <p:nvPr/>
        </p:nvSpPr>
        <p:spPr>
          <a:xfrm rot="5400000">
            <a:off x="5878376" y="4560604"/>
            <a:ext cx="2191197" cy="936104"/>
          </a:xfrm>
          <a:prstGeom prst="uturnArrow">
            <a:avLst>
              <a:gd name="adj1" fmla="val 16252"/>
              <a:gd name="adj2" fmla="val 25000"/>
              <a:gd name="adj3" fmla="val 25000"/>
              <a:gd name="adj4" fmla="val 40834"/>
              <a:gd name="adj5" fmla="val 8229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584" y="6120662"/>
            <a:ext cx="406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zh-TW" sz="2400" i="1" dirty="0" smtClean="0"/>
              <a:t>{t</a:t>
            </a:r>
            <a:r>
              <a:rPr lang="fr-FR" altLang="zh-TW" sz="2400" dirty="0" smtClean="0"/>
              <a:t>1</a:t>
            </a:r>
            <a:r>
              <a:rPr lang="fr-FR" altLang="zh-TW" sz="2400" i="1" dirty="0"/>
              <a:t>, t</a:t>
            </a:r>
            <a:r>
              <a:rPr lang="fr-FR" altLang="zh-TW" sz="2400" dirty="0"/>
              <a:t>2</a:t>
            </a:r>
            <a:r>
              <a:rPr lang="fr-FR" altLang="zh-TW" sz="2400" i="1" dirty="0" smtClean="0"/>
              <a:t>}+</a:t>
            </a:r>
            <a:r>
              <a:rPr lang="fr-FR" altLang="zh-TW" sz="2400" dirty="0" smtClean="0"/>
              <a:t>term3 </a:t>
            </a:r>
            <a:r>
              <a:rPr lang="zh-TW" altLang="en-US" sz="2400" dirty="0" smtClean="0"/>
              <a:t>→</a:t>
            </a:r>
            <a:r>
              <a:rPr lang="en-US" altLang="zh-TW" sz="2400" dirty="0" smtClean="0"/>
              <a:t>{</a:t>
            </a:r>
            <a:r>
              <a:rPr lang="fr-FR" altLang="zh-TW" sz="2400" i="1" dirty="0" smtClean="0"/>
              <a:t>t1</a:t>
            </a:r>
            <a:r>
              <a:rPr lang="fr-FR" altLang="zh-TW" sz="2400" i="1" dirty="0"/>
              <a:t>, </a:t>
            </a:r>
            <a:r>
              <a:rPr lang="fr-FR" altLang="zh-TW" sz="2400" i="1" dirty="0" smtClean="0"/>
              <a:t>t2</a:t>
            </a:r>
            <a:r>
              <a:rPr lang="en-US" altLang="zh-TW" sz="2400" dirty="0"/>
              <a:t>,</a:t>
            </a:r>
            <a:r>
              <a:rPr lang="fr-FR" altLang="zh-TW" sz="2400" dirty="0" smtClean="0"/>
              <a:t>term3 </a:t>
            </a: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22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807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  <p:bldP spid="4" grpId="0" animBg="1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23</a:t>
            </a:r>
            <a:endParaRPr lang="zh-TW" altLang="en-US" sz="1800" b="1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9984" y="1277144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User preference from log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Query suggestion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Topic-based </a:t>
            </a:r>
            <a:r>
              <a:rPr lang="en-US" sz="2800" dirty="0" err="1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Pagerank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 model</a:t>
            </a:r>
            <a:r>
              <a:rPr lang="en-US" altLang="zh-TW" sz="2800" dirty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(topic level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)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Learning to Rank model (term-level)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Experiment</a:t>
            </a:r>
            <a:r>
              <a:rPr lang="en-US" altLang="zh-TW" sz="4000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en-US" altLang="zh-TW" sz="4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24</a:t>
            </a:r>
            <a:endParaRPr lang="zh-TW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611560" y="1232972"/>
            <a:ext cx="7984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 smtClean="0"/>
              <a:t>1) Performance </a:t>
            </a:r>
            <a:r>
              <a:rPr lang="en-US" altLang="zh-TW" sz="2400" dirty="0"/>
              <a:t>of the two proposed </a:t>
            </a:r>
            <a:r>
              <a:rPr lang="en-US" altLang="zh-TW" sz="2400" dirty="0" smtClean="0"/>
              <a:t>models</a:t>
            </a:r>
          </a:p>
          <a:p>
            <a:r>
              <a:rPr lang="en-US" altLang="zh-TW" sz="2400" dirty="0" smtClean="0"/>
              <a:t>     2) Calibrate </a:t>
            </a:r>
            <a:r>
              <a:rPr lang="en-US" altLang="zh-TW" sz="2400" dirty="0"/>
              <a:t>the parameters of </a:t>
            </a:r>
            <a:r>
              <a:rPr lang="en-US" altLang="zh-TW" sz="2400" dirty="0" smtClean="0"/>
              <a:t> methods</a:t>
            </a:r>
          </a:p>
          <a:p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 smtClean="0"/>
              <a:t>user </a:t>
            </a:r>
            <a:r>
              <a:rPr lang="en-US" altLang="zh-TW" sz="2400" dirty="0"/>
              <a:t>study </a:t>
            </a:r>
            <a:r>
              <a:rPr lang="en-US" altLang="zh-TW" sz="2400" dirty="0" smtClean="0"/>
              <a:t>and ask </a:t>
            </a:r>
            <a:r>
              <a:rPr lang="en-US" altLang="zh-TW" sz="2400" dirty="0"/>
              <a:t>judgers to evaluate the query suggestion performance </a:t>
            </a:r>
            <a:r>
              <a:rPr lang="en-US" altLang="zh-TW" sz="2400" dirty="0" smtClean="0"/>
              <a:t>of </a:t>
            </a:r>
            <a:r>
              <a:rPr lang="en-US" altLang="zh-TW" sz="2400" dirty="0" err="1" smtClean="0"/>
              <a:t>metohds</a:t>
            </a:r>
            <a:endParaRPr lang="en-US" altLang="zh-TW" sz="24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框架 7"/>
          <p:cNvSpPr/>
          <p:nvPr/>
        </p:nvSpPr>
        <p:spPr>
          <a:xfrm>
            <a:off x="755576" y="3861048"/>
            <a:ext cx="7632848" cy="2016224"/>
          </a:xfrm>
          <a:prstGeom prst="frame">
            <a:avLst>
              <a:gd name="adj1" fmla="val 70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altLang="zh-TW" sz="2000" dirty="0" smtClean="0">
                <a:solidFill>
                  <a:schemeClr val="tx1"/>
                </a:solidFill>
              </a:rPr>
              <a:t>Normalized discounted </a:t>
            </a:r>
            <a:r>
              <a:rPr lang="en-US" altLang="zh-TW" sz="2000" dirty="0">
                <a:solidFill>
                  <a:schemeClr val="tx1"/>
                </a:solidFill>
              </a:rPr>
              <a:t>cumulative gain (NDCG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      </a:t>
            </a:r>
            <a:r>
              <a:rPr lang="en-US" altLang="zh-TW" sz="2000" dirty="0">
                <a:solidFill>
                  <a:schemeClr val="tx1"/>
                </a:solidFill>
              </a:rPr>
              <a:t>use the top-5 suggested queries for </a:t>
            </a:r>
            <a:r>
              <a:rPr lang="en-US" altLang="zh-TW" sz="2000" dirty="0" smtClean="0">
                <a:solidFill>
                  <a:schemeClr val="tx1"/>
                </a:solidFill>
              </a:rPr>
              <a:t>evaluation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     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Relevance score(</a:t>
            </a:r>
            <a:r>
              <a:rPr lang="en-US" altLang="zh-TW" sz="2000" b="1" i="1" dirty="0" err="1" smtClean="0">
                <a:solidFill>
                  <a:schemeClr val="tx1"/>
                </a:solidFill>
              </a:rPr>
              <a:t>rel</a:t>
            </a:r>
            <a:r>
              <a:rPr lang="en-US" altLang="zh-TW" sz="2000" b="1" dirty="0">
                <a:solidFill>
                  <a:schemeClr val="tx1"/>
                </a:solidFill>
              </a:rPr>
              <a:t>): 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     Perfect </a:t>
            </a:r>
            <a:r>
              <a:rPr lang="en-US" altLang="zh-TW" sz="2000" dirty="0">
                <a:solidFill>
                  <a:schemeClr val="tx1"/>
                </a:solidFill>
              </a:rPr>
              <a:t>(5), Excellent (4), Good (3), Fair (2) and </a:t>
            </a:r>
            <a:r>
              <a:rPr lang="en-US" altLang="zh-TW" sz="2000" dirty="0" smtClean="0">
                <a:solidFill>
                  <a:schemeClr val="tx1"/>
                </a:solidFill>
              </a:rPr>
              <a:t>Poor(1)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altLang="zh-TW" sz="2000" dirty="0">
                <a:solidFill>
                  <a:schemeClr val="tx1"/>
                </a:solidFill>
              </a:rPr>
              <a:t>Z</a:t>
            </a:r>
            <a:r>
              <a:rPr lang="en-US" altLang="zh-TW" sz="2000" dirty="0" smtClean="0">
                <a:solidFill>
                  <a:schemeClr val="tx1"/>
                </a:solidFill>
              </a:rPr>
              <a:t>ero/one-error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899592" y="3315980"/>
            <a:ext cx="1512168" cy="401052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Metrics: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43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化對角線角落矩形 18"/>
          <p:cNvSpPr/>
          <p:nvPr/>
        </p:nvSpPr>
        <p:spPr>
          <a:xfrm>
            <a:off x="1187112" y="1869906"/>
            <a:ext cx="2567565" cy="432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</a:rPr>
              <a:t>Stanford university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58056" y="1247271"/>
            <a:ext cx="90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Q</a:t>
            </a:r>
            <a:r>
              <a:rPr lang="en-US" altLang="zh-TW" sz="2400" dirty="0" smtClean="0"/>
              <a:t>uery</a:t>
            </a:r>
            <a:endParaRPr lang="zh-TW" altLang="en-US" sz="2400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39179"/>
              </p:ext>
            </p:extLst>
          </p:nvPr>
        </p:nvGraphicFramePr>
        <p:xfrm>
          <a:off x="4082153" y="1773019"/>
          <a:ext cx="3096343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1800200"/>
                <a:gridCol w="576063"/>
              </a:tblGrid>
              <a:tr h="36201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Top </a:t>
                      </a:r>
                      <a:r>
                        <a:rPr lang="en-US" altLang="zh-TW" sz="2000" dirty="0" err="1" smtClean="0"/>
                        <a:t>i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Query suggestion</a:t>
                      </a:r>
                      <a:endParaRPr lang="zh-TW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err="1" smtClean="0">
                          <a:solidFill>
                            <a:schemeClr val="tx1"/>
                          </a:solidFill>
                        </a:rPr>
                        <a:t>rel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Query+Term1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Query+Term2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Query+Term3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Query+Term4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Query+Term5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4514200" y="1175263"/>
            <a:ext cx="213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Query suggestion</a:t>
            </a:r>
            <a:endParaRPr lang="zh-TW" altLang="en-US" sz="2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885"/>
            <a:ext cx="3990975" cy="66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39551" y="2996952"/>
                <a:ext cx="3215125" cy="143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TW" sz="2000" i="1" dirty="0" smtClean="0">
                  <a:latin typeface="Cambria Math"/>
                </a:endParaRPr>
              </a:p>
              <a:p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altLang="zh-TW" sz="2000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=</a:t>
                </a:r>
                <a:r>
                  <a:rPr lang="en-US" altLang="zh-TW" b="1" dirty="0" smtClean="0"/>
                  <a:t>10.96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2996952"/>
                <a:ext cx="3215125" cy="1430520"/>
              </a:xfrm>
              <a:prstGeom prst="rect">
                <a:avLst/>
              </a:prstGeom>
              <a:blipFill rotWithShape="1">
                <a:blip r:embed="rId3"/>
                <a:stretch>
                  <a:fillRect l="-2087"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3852"/>
              </p:ext>
            </p:extLst>
          </p:nvPr>
        </p:nvGraphicFramePr>
        <p:xfrm>
          <a:off x="7524328" y="2151991"/>
          <a:ext cx="504056" cy="206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1263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5</a:t>
                      </a:r>
                      <a:endParaRPr lang="zh-TW" altLang="en-US" b="1" dirty="0"/>
                    </a:p>
                  </a:txBody>
                  <a:tcPr/>
                </a:tc>
              </a:tr>
              <a:tr h="41263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4</a:t>
                      </a:r>
                      <a:endParaRPr lang="zh-TW" altLang="en-US" b="1" dirty="0"/>
                    </a:p>
                  </a:txBody>
                  <a:tcPr/>
                </a:tc>
              </a:tr>
              <a:tr h="41263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3</a:t>
                      </a:r>
                      <a:endParaRPr lang="zh-TW" altLang="en-US" b="1" dirty="0"/>
                    </a:p>
                  </a:txBody>
                  <a:tcPr/>
                </a:tc>
              </a:tr>
              <a:tr h="41263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3</a:t>
                      </a:r>
                      <a:endParaRPr lang="zh-TW" altLang="en-US" b="1" dirty="0"/>
                    </a:p>
                  </a:txBody>
                  <a:tcPr/>
                </a:tc>
              </a:tr>
              <a:tr h="41263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</a:t>
                      </a:r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25467" y="4576607"/>
                <a:ext cx="4883240" cy="56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IDCG(q)=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𝑙𝑜𝑔</m:t>
                        </m:r>
                        <m:r>
                          <a:rPr lang="en-US" altLang="zh-TW" sz="20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</a:t>
                </a:r>
                <a:r>
                  <a:rPr lang="zh-TW" altLang="en-US" sz="2000" b="1" dirty="0"/>
                  <a:t> </a:t>
                </a:r>
                <a:r>
                  <a:rPr lang="en-US" altLang="zh-TW" sz="2000" b="1" dirty="0" smtClean="0"/>
                  <a:t>11.09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7" y="4576607"/>
                <a:ext cx="4883240" cy="568745"/>
              </a:xfrm>
              <a:prstGeom prst="rect">
                <a:avLst/>
              </a:prstGeom>
              <a:blipFill rotWithShape="1">
                <a:blip r:embed="rId4"/>
                <a:stretch>
                  <a:fillRect l="-1248" b="-5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1" y="2835027"/>
            <a:ext cx="2305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88426" y="5493473"/>
                <a:ext cx="2590774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/>
                  <a:t>NDCG(q)=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10.96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11.09</m:t>
                        </m:r>
                      </m:den>
                    </m:f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=</a:t>
                </a:r>
                <a:r>
                  <a:rPr lang="zh-TW" altLang="en-US" sz="2000" b="1" dirty="0"/>
                  <a:t> </a:t>
                </a:r>
                <a:r>
                  <a:rPr lang="en-US" altLang="zh-TW" sz="2000" b="1" dirty="0"/>
                  <a:t>0.988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6" y="5493473"/>
                <a:ext cx="2590774" cy="529504"/>
              </a:xfrm>
              <a:prstGeom prst="rect">
                <a:avLst/>
              </a:prstGeom>
              <a:blipFill rotWithShape="1">
                <a:blip r:embed="rId6"/>
                <a:stretch>
                  <a:fillRect l="-2588" r="-1412" b="-12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25</a:t>
            </a:r>
            <a:endParaRPr lang="zh-TW" altLang="en-US" sz="1800" b="1" dirty="0"/>
          </a:p>
        </p:txBody>
      </p:sp>
      <p:sp>
        <p:nvSpPr>
          <p:cNvPr id="30" name="矩形 29"/>
          <p:cNvSpPr/>
          <p:nvPr/>
        </p:nvSpPr>
        <p:spPr>
          <a:xfrm>
            <a:off x="2512571" y="341885"/>
            <a:ext cx="2450004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512571" y="705521"/>
            <a:ext cx="2450004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9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 animBg="1"/>
      <p:bldP spid="30" grpId="1" animBg="1"/>
      <p:bldP spid="31" grpId="0" animBg="1"/>
      <p:bldP spid="3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26</a:t>
            </a:r>
            <a:endParaRPr lang="zh-TW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464885" y="332656"/>
            <a:ext cx="197053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Zero/one-error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514"/>
              </p:ext>
            </p:extLst>
          </p:nvPr>
        </p:nvGraphicFramePr>
        <p:xfrm>
          <a:off x="251520" y="1375994"/>
          <a:ext cx="6096000" cy="1163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Rank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zh-TW" altLang="en-US" dirty="0" smtClean="0"/>
                        <a:t>→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/>
                        <a:t>Train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/>
                        <a:t>Test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176914" y="773315"/>
            <a:ext cx="298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Query suggestion( Top 5)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435424" y="1679802"/>
            <a:ext cx="720080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471390" y="1679802"/>
            <a:ext cx="720080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59760" y="1679802"/>
            <a:ext cx="720080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576439" y="1484784"/>
            <a:ext cx="197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Zero/one-error</a:t>
            </a:r>
          </a:p>
          <a:p>
            <a:r>
              <a:rPr lang="en-US" altLang="zh-TW" sz="2400" dirty="0" smtClean="0"/>
              <a:t>=2/5=</a:t>
            </a:r>
            <a:r>
              <a:rPr lang="en-US" altLang="zh-TW" sz="2400" b="1" dirty="0" smtClean="0"/>
              <a:t>0.4</a:t>
            </a:r>
            <a:endParaRPr lang="zh-TW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59" y="2665424"/>
            <a:ext cx="62674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27</a:t>
            </a:r>
            <a:endParaRPr lang="zh-TW" alt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60117" cy="422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z="1800" b="1" smtClean="0"/>
              <a:t>3</a:t>
            </a:fld>
            <a:endParaRPr lang="zh-TW" altLang="en-US" sz="18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232972"/>
            <a:ext cx="7984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It’s difficult </a:t>
            </a:r>
            <a:r>
              <a:rPr lang="en-US" altLang="zh-TW" sz="2400" dirty="0"/>
              <a:t>for search </a:t>
            </a:r>
            <a:r>
              <a:rPr lang="en-US" altLang="zh-TW" sz="2400" dirty="0" smtClean="0"/>
              <a:t>engines to </a:t>
            </a:r>
            <a:r>
              <a:rPr lang="en-US" altLang="zh-TW" sz="2400" dirty="0"/>
              <a:t>fully understand user’s search intent in many scenarios</a:t>
            </a:r>
            <a:r>
              <a:rPr lang="en-US" altLang="zh-TW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Query </a:t>
            </a:r>
            <a:r>
              <a:rPr lang="en-US" altLang="zh-TW" sz="2400" dirty="0"/>
              <a:t>suggestion techniques </a:t>
            </a:r>
            <a:r>
              <a:rPr lang="en-US" altLang="zh-TW" sz="2400" dirty="0" smtClean="0"/>
              <a:t>aim at </a:t>
            </a:r>
            <a:r>
              <a:rPr lang="en-US" altLang="zh-TW" sz="2400" dirty="0"/>
              <a:t>recommending a list of relevant queries to user’s </a:t>
            </a:r>
            <a:r>
              <a:rPr lang="en-US" altLang="zh-TW" sz="2400" dirty="0" smtClean="0"/>
              <a:t>input.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 User query </a:t>
            </a:r>
            <a:r>
              <a:rPr lang="en-US" altLang="zh-TW" sz="2400" dirty="0"/>
              <a:t>reformulation </a:t>
            </a:r>
            <a:r>
              <a:rPr lang="en-US" altLang="zh-TW" sz="2400" dirty="0" smtClean="0"/>
              <a:t>activities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zh-TW" sz="2400" dirty="0" smtClean="0"/>
              <a:t>Adding terms </a:t>
            </a:r>
            <a:r>
              <a:rPr lang="en-US" altLang="zh-TW" sz="2400" dirty="0"/>
              <a:t>after the </a:t>
            </a:r>
            <a:r>
              <a:rPr lang="en-US" altLang="zh-TW" sz="2400" dirty="0" smtClean="0"/>
              <a:t>query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zh-TW" sz="2400" dirty="0"/>
              <a:t>D</a:t>
            </a:r>
            <a:r>
              <a:rPr lang="en-US" altLang="zh-TW" sz="2400" dirty="0" smtClean="0"/>
              <a:t>eleting </a:t>
            </a:r>
            <a:r>
              <a:rPr lang="en-US" altLang="zh-TW" sz="2400" dirty="0"/>
              <a:t>terms within the </a:t>
            </a:r>
            <a:r>
              <a:rPr lang="en-US" altLang="zh-TW" sz="2400" dirty="0" smtClean="0"/>
              <a:t>query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altLang="zh-TW" sz="2400" dirty="0"/>
              <a:t>M</a:t>
            </a:r>
            <a:r>
              <a:rPr lang="en-US" altLang="zh-TW" sz="2400" dirty="0" smtClean="0"/>
              <a:t>odifying </a:t>
            </a:r>
            <a:r>
              <a:rPr lang="en-US" altLang="zh-TW" sz="2400" dirty="0"/>
              <a:t>terms to new terms</a:t>
            </a:r>
            <a:endParaRPr lang="en-US" altLang="zh-TW" sz="24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75590"/>
              </p:ext>
            </p:extLst>
          </p:nvPr>
        </p:nvGraphicFramePr>
        <p:xfrm>
          <a:off x="1115616" y="5110406"/>
          <a:ext cx="659735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7352"/>
              </a:tblGrid>
              <a:tr h="138688">
                <a:tc>
                  <a:txBody>
                    <a:bodyPr/>
                    <a:lstStyle/>
                    <a:p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en-US" altLang="zh-TW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stanford</a:t>
                      </a:r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 </a:t>
                      </a:r>
                      <a:r>
                        <a:rPr kumimoji="0" lang="en-US" altLang="zh-TW" sz="2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zh-TW" alt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en-US" altLang="zh-TW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stanford</a:t>
                      </a:r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 </a:t>
                      </a:r>
                      <a:r>
                        <a:rPr kumimoji="0" lang="en-US" altLang="zh-TW" sz="2200" b="1" i="0" u="none" strike="sng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zh-TW" altLang="en-US" sz="2200" b="1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kumimoji="0" lang="en-US" altLang="zh-TW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stanford</a:t>
                      </a:r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 </a:t>
                      </a:r>
                      <a:r>
                        <a:rPr kumimoji="0" lang="en-US" altLang="zh-TW" sz="2200" b="1" i="0" u="none" strike="sng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  <a:r>
                        <a:rPr kumimoji="0" lang="zh-TW" alt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→  </a:t>
                      </a:r>
                      <a:r>
                        <a:rPr kumimoji="0" lang="en-US" altLang="zh-TW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stanford</a:t>
                      </a:r>
                      <a:r>
                        <a:rPr kumimoji="0" lang="en-US" altLang="zh-TW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 </a:t>
                      </a:r>
                      <a:r>
                        <a:rPr kumimoji="0" lang="en-US" altLang="zh-TW" sz="2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zh-TW" altLang="en-US" sz="2200" b="1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4716016" y="2924944"/>
            <a:ext cx="3384376" cy="72008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Search engine logs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9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28</a:t>
            </a:r>
            <a:endParaRPr lang="zh-TW" altLang="en-US" sz="1800" b="1" dirty="0"/>
          </a:p>
        </p:txBody>
      </p:sp>
      <p:sp>
        <p:nvSpPr>
          <p:cNvPr id="6" name="矩形 5"/>
          <p:cNvSpPr/>
          <p:nvPr/>
        </p:nvSpPr>
        <p:spPr>
          <a:xfrm>
            <a:off x="467544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sz="2400" dirty="0"/>
              <a:t>3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different judgers </a:t>
            </a:r>
            <a:r>
              <a:rPr lang="en-US" altLang="zh-TW" sz="2400" dirty="0" smtClean="0"/>
              <a:t>and the </a:t>
            </a:r>
            <a:r>
              <a:rPr lang="en-US" altLang="zh-TW" sz="2400" dirty="0"/>
              <a:t>majority vote is used as the final label</a:t>
            </a:r>
            <a:r>
              <a:rPr lang="en-US" altLang="zh-TW" sz="2400" dirty="0" smtClean="0"/>
              <a:t>.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3275855" y="908720"/>
            <a:ext cx="3309117" cy="1224136"/>
          </a:xfrm>
          <a:prstGeom prst="wedgeRoundRectCallout">
            <a:avLst>
              <a:gd name="adj1" fmla="val 17073"/>
              <a:gd name="adj2" fmla="val -6571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arenBoth"/>
            </a:pPr>
            <a:r>
              <a:rPr lang="en-US" altLang="zh-TW" sz="2000" b="1" dirty="0" smtClean="0">
                <a:solidFill>
                  <a:schemeClr val="tx1"/>
                </a:solidFill>
              </a:rPr>
              <a:t>Relevant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(2</a:t>
            </a:r>
            <a:r>
              <a:rPr lang="en-US" altLang="zh-TW" sz="2000" b="1" dirty="0">
                <a:solidFill>
                  <a:schemeClr val="tx1"/>
                </a:solidFill>
              </a:rPr>
              <a:t>) irrelevant </a:t>
            </a:r>
          </a:p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(3</a:t>
            </a:r>
            <a:r>
              <a:rPr lang="en-US" altLang="zh-TW" sz="2000" b="1" dirty="0">
                <a:solidFill>
                  <a:schemeClr val="tx1"/>
                </a:solidFill>
              </a:rPr>
              <a:t>) no opinion </a:t>
            </a:r>
            <a:r>
              <a:rPr lang="en-US" altLang="zh-TW" sz="2000" dirty="0">
                <a:solidFill>
                  <a:schemeClr val="tx1"/>
                </a:solidFill>
              </a:rPr>
              <a:t>(hard to judge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41490"/>
              </p:ext>
            </p:extLst>
          </p:nvPr>
        </p:nvGraphicFramePr>
        <p:xfrm>
          <a:off x="1458905" y="3068960"/>
          <a:ext cx="5343168" cy="2352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86684"/>
                <a:gridCol w="1944216"/>
                <a:gridCol w="1368152"/>
                <a:gridCol w="1044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Rank(N)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/>
                        <a:t>Query suggestion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Judger vote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P(N)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altLang="zh-TW" sz="20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solidFill>
                            <a:schemeClr val="tx1"/>
                          </a:solidFill>
                        </a:rPr>
                        <a:t>Rel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Irrel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Irrel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Rel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5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Rel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3/5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6104"/>
            <a:ext cx="3704084" cy="7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59632" y="5805264"/>
                <a:ext cx="3649717" cy="631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AverageP(q</a:t>
                </a:r>
                <a:r>
                  <a:rPr lang="en-US" altLang="zh-TW" sz="2400" baseline="-25000" dirty="0" smtClean="0"/>
                  <a:t>i</a:t>
                </a:r>
                <a:r>
                  <a:rPr lang="en-US" altLang="zh-TW" sz="2400" dirty="0" smtClean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1+2/4+3/5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=0.7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05264"/>
                <a:ext cx="3649717" cy="631391"/>
              </a:xfrm>
              <a:prstGeom prst="rect">
                <a:avLst/>
              </a:prstGeom>
              <a:blipFill rotWithShape="1">
                <a:blip r:embed="rId5"/>
                <a:stretch>
                  <a:fillRect l="-2676" r="-1672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076056" y="5605658"/>
            <a:ext cx="3452035" cy="830997"/>
          </a:xfrm>
          <a:prstGeom prst="rect">
            <a:avLst/>
          </a:prstGeom>
          <a:ln w="28575">
            <a:solidFill>
              <a:srgbClr val="00206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 </a:t>
            </a:r>
            <a:r>
              <a:rPr lang="en-US" altLang="zh-TW" sz="2400" dirty="0"/>
              <a:t>1 when query at </a:t>
            </a:r>
            <a:r>
              <a:rPr lang="en-US" altLang="zh-TW" sz="2400" i="1" dirty="0"/>
              <a:t>j </a:t>
            </a:r>
            <a:r>
              <a:rPr lang="en-US" altLang="zh-TW" sz="2400" dirty="0"/>
              <a:t>is relevant </a:t>
            </a:r>
          </a:p>
          <a:p>
            <a:r>
              <a:rPr lang="en-US" altLang="zh-TW" sz="2400" dirty="0" smtClean="0"/>
              <a:t> 0 </a:t>
            </a:r>
            <a:r>
              <a:rPr lang="en-US" altLang="zh-TW" sz="2400" dirty="0"/>
              <a:t>otherwise</a:t>
            </a:r>
            <a:endParaRPr lang="zh-TW" altLang="en-US" sz="2400" dirty="0"/>
          </a:p>
        </p:txBody>
      </p:sp>
      <p:cxnSp>
        <p:nvCxnSpPr>
          <p:cNvPr id="12" name="弧形接點 11"/>
          <p:cNvCxnSpPr/>
          <p:nvPr/>
        </p:nvCxnSpPr>
        <p:spPr>
          <a:xfrm rot="5400000">
            <a:off x="6117860" y="3513781"/>
            <a:ext cx="2880321" cy="1126584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流程圖: 接點 14"/>
          <p:cNvSpPr/>
          <p:nvPr/>
        </p:nvSpPr>
        <p:spPr>
          <a:xfrm>
            <a:off x="7833280" y="2136661"/>
            <a:ext cx="576064" cy="50405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0788"/>
            <a:ext cx="2781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29</a:t>
            </a:r>
            <a:endParaRPr lang="zh-TW" alt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4" y="320302"/>
            <a:ext cx="355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86213"/>
              </p:ext>
            </p:extLst>
          </p:nvPr>
        </p:nvGraphicFramePr>
        <p:xfrm>
          <a:off x="405807" y="1628800"/>
          <a:ext cx="3878161" cy="2352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86684"/>
                <a:gridCol w="1944216"/>
                <a:gridCol w="9472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Rank(N)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/>
                        <a:t>Query suggestion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P(N)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/>
                        <a:t>           q</a:t>
                      </a:r>
                      <a:r>
                        <a:rPr lang="en-US" altLang="zh-TW" sz="2000" baseline="-25000" dirty="0" smtClean="0"/>
                        <a:t>11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/>
                        <a:t>           q</a:t>
                      </a:r>
                      <a:r>
                        <a:rPr lang="en-US" altLang="zh-TW" sz="2000" baseline="-25000" dirty="0" smtClean="0"/>
                        <a:t>12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/>
                        <a:t>           q</a:t>
                      </a:r>
                      <a:r>
                        <a:rPr lang="en-US" altLang="zh-TW" sz="2000" baseline="-25000" dirty="0" smtClean="0"/>
                        <a:t>13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/>
                        <a:t>           q</a:t>
                      </a:r>
                      <a:r>
                        <a:rPr lang="en-US" altLang="zh-TW" sz="2000" baseline="-25000" dirty="0" smtClean="0"/>
                        <a:t>14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aseline="0" dirty="0" smtClean="0"/>
                        <a:t>           q</a:t>
                      </a:r>
                      <a:r>
                        <a:rPr lang="en-US" altLang="zh-TW" sz="2000" baseline="-25000" dirty="0" smtClean="0"/>
                        <a:t>15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3/5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5" y="1156102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1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61564"/>
              </p:ext>
            </p:extLst>
          </p:nvPr>
        </p:nvGraphicFramePr>
        <p:xfrm>
          <a:off x="4427862" y="1645400"/>
          <a:ext cx="3806152" cy="23494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97840"/>
                <a:gridCol w="1944216"/>
                <a:gridCol w="864096"/>
              </a:tblGrid>
              <a:tr h="36829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Rank(N)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/>
                        <a:t>Query suggestion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P(N)</a:t>
                      </a:r>
                      <a:endParaRPr lang="zh-TW" altLang="en-US" dirty="0"/>
                    </a:p>
                  </a:txBody>
                  <a:tcPr/>
                </a:tc>
              </a:tr>
              <a:tr h="3604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/>
                        <a:t>q</a:t>
                      </a:r>
                      <a:r>
                        <a:rPr lang="en-US" altLang="zh-TW" sz="2000" baseline="-25000" dirty="0" smtClean="0"/>
                        <a:t>21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4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/>
                        <a:t>q</a:t>
                      </a:r>
                      <a:r>
                        <a:rPr lang="en-US" altLang="zh-TW" sz="2000" baseline="-25000" dirty="0" smtClean="0"/>
                        <a:t>22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1/2</a:t>
                      </a:r>
                      <a:endParaRPr lang="zh-TW" altLang="en-US" dirty="0"/>
                    </a:p>
                  </a:txBody>
                  <a:tcPr/>
                </a:tc>
              </a:tr>
              <a:tr h="3604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/>
                        <a:t>q</a:t>
                      </a:r>
                      <a:r>
                        <a:rPr lang="en-US" altLang="zh-TW" sz="2000" baseline="-25000" dirty="0" smtClean="0"/>
                        <a:t>23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2/3</a:t>
                      </a:r>
                      <a:endParaRPr lang="zh-TW" altLang="en-US" dirty="0"/>
                    </a:p>
                  </a:txBody>
                  <a:tcPr/>
                </a:tc>
              </a:tr>
              <a:tr h="3604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/>
                        <a:t>q</a:t>
                      </a:r>
                      <a:r>
                        <a:rPr lang="en-US" altLang="zh-TW" sz="2000" baseline="-25000" dirty="0" smtClean="0"/>
                        <a:t>24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3/4</a:t>
                      </a:r>
                      <a:endParaRPr lang="zh-TW" altLang="en-US" dirty="0"/>
                    </a:p>
                  </a:txBody>
                  <a:tcPr/>
                </a:tc>
              </a:tr>
              <a:tr h="3604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/>
                        <a:t>q</a:t>
                      </a:r>
                      <a:r>
                        <a:rPr lang="en-US" altLang="zh-TW" sz="2000" baseline="-25000" dirty="0" smtClean="0"/>
                        <a:t>25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4/5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860032" y="114784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871101" y="1151806"/>
            <a:ext cx="306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……………………….Query 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3567" y="4950395"/>
                <a:ext cx="3744295" cy="631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err="1" smtClean="0"/>
                  <a:t>AverageP</a:t>
                </a:r>
                <a:r>
                  <a:rPr lang="en-US" altLang="zh-TW" sz="2400" dirty="0" smtClean="0"/>
                  <a:t>(q</a:t>
                </a:r>
                <a:r>
                  <a:rPr lang="en-US" altLang="zh-TW" sz="2400" baseline="-25000" dirty="0" smtClean="0"/>
                  <a:t>1</a:t>
                </a:r>
                <a:r>
                  <a:rPr lang="en-US" altLang="zh-TW" sz="2400" dirty="0" smtClean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1+2/4+3/5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=0.7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4950395"/>
                <a:ext cx="3744295" cy="631391"/>
              </a:xfrm>
              <a:prstGeom prst="rect">
                <a:avLst/>
              </a:prstGeom>
              <a:blipFill rotWithShape="1">
                <a:blip r:embed="rId3"/>
                <a:stretch>
                  <a:fillRect l="-2443" r="-489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860031" y="5035257"/>
            <a:ext cx="222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AverageP</a:t>
            </a:r>
            <a:r>
              <a:rPr lang="en-US" altLang="zh-TW" sz="2400" dirty="0" smtClean="0"/>
              <a:t>(q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)=0.5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71946" y="5825164"/>
            <a:ext cx="3773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 smtClean="0"/>
              <a:t>If K=2 , MAP=(0.7+0.5)/2=0.6</a:t>
            </a:r>
            <a:endParaRPr lang="zh-TW" altLang="en-US" sz="22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6" y="320302"/>
            <a:ext cx="29146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3567" y="4149080"/>
                <a:ext cx="6290505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If K=2, 	      P@1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1+0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=</a:t>
                </a:r>
                <a:r>
                  <a:rPr lang="en-US" altLang="zh-TW" sz="2400" dirty="0"/>
                  <a:t>0.5 </a:t>
                </a:r>
                <a:r>
                  <a:rPr lang="en-US" altLang="zh-TW" sz="2400" dirty="0" smtClean="0"/>
                  <a:t>	  P@5 </a:t>
                </a:r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0.6</m:t>
                        </m:r>
                        <m:r>
                          <a:rPr lang="en-US" altLang="zh-TW" sz="2400" i="1">
                            <a:latin typeface="Cambria Math"/>
                          </a:rPr>
                          <m:t>+0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.8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/>
                  <a:t>=</a:t>
                </a:r>
                <a:r>
                  <a:rPr lang="en-US" altLang="zh-TW" sz="2400" dirty="0" smtClean="0"/>
                  <a:t>0.7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4149080"/>
                <a:ext cx="6290505" cy="614655"/>
              </a:xfrm>
              <a:prstGeom prst="rect">
                <a:avLst/>
              </a:prstGeom>
              <a:blipFill rotWithShape="1">
                <a:blip r:embed="rId5"/>
                <a:stretch>
                  <a:fillRect l="-1453" r="-58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6846996" y="2013694"/>
            <a:ext cx="55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Irrel</a:t>
            </a:r>
            <a:endParaRPr lang="en-US" altLang="zh-TW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889057" y="2392029"/>
            <a:ext cx="4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Rel</a:t>
            </a:r>
            <a:endParaRPr lang="en-US" altLang="zh-TW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89056" y="2877790"/>
            <a:ext cx="4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Rel</a:t>
            </a:r>
            <a:endParaRPr lang="en-US" altLang="zh-TW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9054" y="3289462"/>
            <a:ext cx="4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Rel</a:t>
            </a:r>
            <a:endParaRPr lang="en-US" altLang="zh-TW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889058" y="365879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Rel</a:t>
            </a:r>
            <a:endParaRPr lang="en-US" altLang="zh-TW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872242" y="1980462"/>
            <a:ext cx="4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rel</a:t>
            </a:r>
            <a:endParaRPr lang="en-US" altLang="zh-TW" dirty="0" smtClean="0"/>
          </a:p>
        </p:txBody>
      </p:sp>
      <p:sp>
        <p:nvSpPr>
          <p:cNvPr id="21" name="文字方塊 20"/>
          <p:cNvSpPr txBox="1"/>
          <p:nvPr/>
        </p:nvSpPr>
        <p:spPr>
          <a:xfrm>
            <a:off x="2800201" y="2358797"/>
            <a:ext cx="55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/>
              <a:t>I</a:t>
            </a:r>
            <a:r>
              <a:rPr lang="en-US" altLang="zh-TW" dirty="0" err="1" smtClean="0"/>
              <a:t>rrel</a:t>
            </a:r>
            <a:endParaRPr lang="en-US" altLang="zh-TW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800200" y="2844558"/>
            <a:ext cx="55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Irrel</a:t>
            </a:r>
            <a:endParaRPr lang="en-US" altLang="zh-TW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842261" y="3256230"/>
            <a:ext cx="4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Rel</a:t>
            </a:r>
            <a:endParaRPr lang="en-US" altLang="zh-TW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842265" y="362556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Rel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39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30</a:t>
            </a:r>
            <a:endParaRPr lang="zh-TW" alt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4" y="620688"/>
            <a:ext cx="693420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6" y="3645024"/>
            <a:ext cx="7610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619672" y="5805264"/>
            <a:ext cx="5063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Short: </a:t>
            </a:r>
            <a:r>
              <a:rPr lang="en-US" altLang="zh-TW" sz="2400" i="1" dirty="0"/>
              <a:t>≤ </a:t>
            </a:r>
            <a:r>
              <a:rPr lang="en-US" altLang="zh-TW" sz="2400" b="1" dirty="0"/>
              <a:t>2, medium: </a:t>
            </a:r>
            <a:r>
              <a:rPr lang="en-US" altLang="zh-TW" sz="2400" dirty="0"/>
              <a:t>[3</a:t>
            </a:r>
            <a:r>
              <a:rPr lang="en-US" altLang="zh-TW" sz="2400" i="1" dirty="0"/>
              <a:t>, </a:t>
            </a:r>
            <a:r>
              <a:rPr lang="en-US" altLang="zh-TW" sz="2400" dirty="0"/>
              <a:t>5] </a:t>
            </a:r>
            <a:r>
              <a:rPr lang="en-US" altLang="zh-TW" sz="2400" b="1" dirty="0"/>
              <a:t>and long: </a:t>
            </a:r>
            <a:r>
              <a:rPr lang="en-US" altLang="zh-TW" sz="2400" i="1" dirty="0"/>
              <a:t>≥ </a:t>
            </a:r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851920" y="980728"/>
            <a:ext cx="403244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38741" y="4293096"/>
            <a:ext cx="1728192" cy="594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二十四角星形 1"/>
          <p:cNvSpPr/>
          <p:nvPr/>
        </p:nvSpPr>
        <p:spPr>
          <a:xfrm>
            <a:off x="7251311" y="5481965"/>
            <a:ext cx="1266111" cy="1224136"/>
          </a:xfrm>
          <a:prstGeom prst="star2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</a:rPr>
              <a:t>@5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Conclusion</a:t>
            </a:r>
            <a:r>
              <a:rPr lang="en-US" altLang="zh-TW" sz="4000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en-US" altLang="zh-TW" sz="4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052736"/>
            <a:ext cx="79844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標楷體" pitchFamily="65" charset="-120"/>
              <a:buChar char="+"/>
            </a:pPr>
            <a:r>
              <a:rPr lang="en-US" altLang="zh-TW" sz="2400" dirty="0"/>
              <a:t>A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novel query suggestion </a:t>
            </a:r>
            <a:r>
              <a:rPr lang="en-US" altLang="zh-TW" sz="2400" dirty="0" smtClean="0"/>
              <a:t>framework which </a:t>
            </a:r>
            <a:r>
              <a:rPr lang="en-US" altLang="zh-TW" sz="2400" dirty="0"/>
              <a:t>extracted user preference data from user </a:t>
            </a:r>
            <a:r>
              <a:rPr lang="en-US" altLang="zh-TW" sz="2400" dirty="0" smtClean="0"/>
              <a:t>sessions in </a:t>
            </a:r>
            <a:r>
              <a:rPr lang="en-US" altLang="zh-TW" sz="2400" dirty="0"/>
              <a:t>search engine logs</a:t>
            </a:r>
            <a:r>
              <a:rPr lang="en-US" altLang="zh-TW" sz="2400" dirty="0" smtClean="0"/>
              <a:t>.</a:t>
            </a:r>
          </a:p>
          <a:p>
            <a:pPr marL="342900" indent="-342900" algn="just">
              <a:buFont typeface="標楷體" pitchFamily="65" charset="-120"/>
              <a:buChar char="+"/>
            </a:pPr>
            <a:endParaRPr lang="en-US" altLang="zh-TW" sz="2400" dirty="0" smtClean="0"/>
          </a:p>
          <a:p>
            <a:pPr marL="342900" indent="-342900" algn="just">
              <a:buFont typeface="標楷體" pitchFamily="65" charset="-120"/>
              <a:buChar char="+"/>
            </a:pPr>
            <a:r>
              <a:rPr lang="en-US" altLang="zh-TW" sz="2400" dirty="0"/>
              <a:t>used the user </a:t>
            </a:r>
            <a:r>
              <a:rPr lang="en-US" altLang="zh-TW" sz="2400" dirty="0" smtClean="0"/>
              <a:t>patterns </a:t>
            </a:r>
            <a:r>
              <a:rPr lang="en-US" altLang="zh-TW" sz="2400" dirty="0"/>
              <a:t>to build two suggestion models</a:t>
            </a:r>
            <a:r>
              <a:rPr lang="en-US" altLang="zh-TW" sz="2400" dirty="0" smtClean="0"/>
              <a:t>.</a:t>
            </a:r>
          </a:p>
          <a:p>
            <a:pPr algn="just"/>
            <a:r>
              <a:rPr lang="en-US" altLang="zh-TW" sz="2400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altLang="zh-TW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  </a:t>
            </a:r>
            <a:r>
              <a:rPr lang="en-US" altLang="zh-TW" sz="2400" dirty="0" smtClean="0">
                <a:latin typeface="標楷體"/>
                <a:ea typeface="標楷體"/>
                <a:cs typeface="Ebrima" pitchFamily="2" charset="0"/>
              </a:rPr>
              <a:t>- </a:t>
            </a:r>
            <a:r>
              <a:rPr lang="en-US" altLang="zh-TW" sz="2400" dirty="0" smtClean="0">
                <a:ea typeface="標楷體"/>
                <a:cs typeface="Ebrima" pitchFamily="2" charset="0"/>
              </a:rPr>
              <a:t>topic-based PageRank model</a:t>
            </a:r>
          </a:p>
          <a:p>
            <a:pPr algn="just"/>
            <a:r>
              <a:rPr lang="en-US" altLang="zh-TW" sz="2400" dirty="0" smtClean="0">
                <a:latin typeface="標楷體"/>
                <a:ea typeface="標楷體"/>
                <a:cs typeface="Ebrima" pitchFamily="2" charset="0"/>
              </a:rPr>
              <a:t>  - </a:t>
            </a:r>
            <a:r>
              <a:rPr lang="en-US" altLang="zh-TW" sz="2400" dirty="0" smtClean="0">
                <a:ea typeface="標楷體"/>
                <a:cs typeface="Ebrima" pitchFamily="2" charset="0"/>
              </a:rPr>
              <a:t>Learning to Rank model</a:t>
            </a:r>
          </a:p>
          <a:p>
            <a:pPr algn="just"/>
            <a:endParaRPr lang="en-US" altLang="zh-TW" sz="2400" dirty="0" smtClean="0">
              <a:ea typeface="標楷體"/>
              <a:cs typeface="Ebrima" pitchFamily="2" charset="0"/>
            </a:endParaRPr>
          </a:p>
          <a:p>
            <a:pPr marL="342900" indent="-342900" algn="just">
              <a:buFont typeface="標楷體" pitchFamily="65" charset="-120"/>
              <a:buChar char="+"/>
            </a:pPr>
            <a:r>
              <a:rPr lang="en-US" altLang="zh-TW" sz="2400" dirty="0"/>
              <a:t>U</a:t>
            </a:r>
            <a:r>
              <a:rPr lang="en-US" altLang="zh-TW" sz="2400" dirty="0" smtClean="0"/>
              <a:t>ser </a:t>
            </a:r>
            <a:r>
              <a:rPr lang="en-US" altLang="zh-TW" sz="2400" dirty="0"/>
              <a:t>study was conducted </a:t>
            </a:r>
            <a:r>
              <a:rPr lang="en-US" altLang="zh-TW" sz="2400" dirty="0" smtClean="0"/>
              <a:t>where all </a:t>
            </a:r>
            <a:r>
              <a:rPr lang="en-US" altLang="zh-TW" sz="2400" dirty="0"/>
              <a:t>queries are triple-judged by human judgers. </a:t>
            </a:r>
            <a:r>
              <a:rPr lang="en-US" altLang="zh-TW" sz="2400" dirty="0" smtClean="0"/>
              <a:t>Experimental results </a:t>
            </a:r>
            <a:r>
              <a:rPr lang="en-US" altLang="zh-TW" sz="2400" dirty="0"/>
              <a:t>indicated significant improvement on </a:t>
            </a:r>
            <a:r>
              <a:rPr lang="en-US" altLang="zh-TW" sz="2400" dirty="0" smtClean="0"/>
              <a:t>two models.</a:t>
            </a:r>
          </a:p>
          <a:p>
            <a:pPr marL="342900" indent="-342900" algn="just">
              <a:buFont typeface="標楷體" pitchFamily="65" charset="-120"/>
              <a:buChar char="+"/>
            </a:pPr>
            <a:endParaRPr lang="en-US" altLang="zh-TW" sz="2400" dirty="0" smtClean="0"/>
          </a:p>
          <a:p>
            <a:pPr marL="342900" indent="-342900" algn="just">
              <a:buFont typeface="標楷體" pitchFamily="65" charset="-120"/>
              <a:buChar char="+"/>
            </a:pPr>
            <a:r>
              <a:rPr lang="en-US" altLang="zh-TW" sz="2400" dirty="0"/>
              <a:t>M</a:t>
            </a:r>
            <a:r>
              <a:rPr lang="en-US" altLang="zh-TW" sz="2400" dirty="0" smtClean="0"/>
              <a:t>odel </a:t>
            </a:r>
            <a:r>
              <a:rPr lang="en-US" altLang="zh-TW" sz="2400" dirty="0"/>
              <a:t>only considered </a:t>
            </a:r>
            <a:r>
              <a:rPr lang="en-US" altLang="zh-TW" sz="2400" dirty="0">
                <a:solidFill>
                  <a:srgbClr val="C00000"/>
                </a:solidFill>
              </a:rPr>
              <a:t>changing one </a:t>
            </a:r>
            <a:r>
              <a:rPr lang="en-US" altLang="zh-TW" sz="2400" dirty="0" smtClean="0">
                <a:solidFill>
                  <a:srgbClr val="C00000"/>
                </a:solidFill>
              </a:rPr>
              <a:t>term </a:t>
            </a:r>
            <a:r>
              <a:rPr lang="en-US" altLang="zh-TW" sz="2400" dirty="0" smtClean="0"/>
              <a:t>from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queries, </a:t>
            </a:r>
            <a:r>
              <a:rPr lang="en-US" altLang="zh-TW" sz="2400" dirty="0"/>
              <a:t>how </a:t>
            </a:r>
            <a:r>
              <a:rPr lang="en-US" altLang="zh-TW" sz="2400" dirty="0" smtClean="0"/>
              <a:t>the performance will increase/decrease </a:t>
            </a:r>
            <a:r>
              <a:rPr lang="en-US" altLang="zh-TW" sz="2400" dirty="0"/>
              <a:t>by leveraging a more </a:t>
            </a:r>
            <a:r>
              <a:rPr lang="en-US" altLang="zh-TW" sz="2400" dirty="0" smtClean="0"/>
              <a:t>sophisticated user </a:t>
            </a:r>
            <a:r>
              <a:rPr lang="en-US" altLang="zh-TW" sz="2400" dirty="0"/>
              <a:t>preference extraction model which </a:t>
            </a:r>
            <a:r>
              <a:rPr lang="en-US" altLang="zh-TW" sz="2400" dirty="0" smtClean="0"/>
              <a:t>could consider </a:t>
            </a:r>
            <a:r>
              <a:rPr lang="en-US" altLang="zh-TW" sz="2400" dirty="0"/>
              <a:t>multi-term alteration.</a:t>
            </a:r>
            <a:endParaRPr lang="en-US" altLang="zh-TW" sz="2400" dirty="0">
              <a:ea typeface="標楷體"/>
              <a:cs typeface="Ebrima" pitchFamily="2" charset="0"/>
            </a:endParaRPr>
          </a:p>
          <a:p>
            <a:endParaRPr lang="en-US" altLang="zh-TW" sz="2400" dirty="0" smtClean="0"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31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167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48672" cy="345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 smtClean="0"/>
              <a:t>32</a:t>
            </a:r>
            <a:endParaRPr lang="zh-TW" altLang="en-US" sz="1800" b="1" dirty="0"/>
          </a:p>
        </p:txBody>
      </p:sp>
      <p:pic>
        <p:nvPicPr>
          <p:cNvPr id="8196" name="Picture 4" descr="http://s1.djyimg.com/i6/100924235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419872" cy="2386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z="1800" b="1" smtClean="0"/>
              <a:t>4</a:t>
            </a:fld>
            <a:endParaRPr lang="zh-TW" altLang="en-US" sz="1800" b="1" dirty="0"/>
          </a:p>
        </p:txBody>
      </p:sp>
      <p:sp>
        <p:nvSpPr>
          <p:cNvPr id="2" name="矩形 1"/>
          <p:cNvSpPr/>
          <p:nvPr/>
        </p:nvSpPr>
        <p:spPr>
          <a:xfrm>
            <a:off x="971600" y="12687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/>
              <a:t>four user activities in </a:t>
            </a:r>
            <a:r>
              <a:rPr lang="en-US" altLang="zh-TW" sz="2400" dirty="0" smtClean="0"/>
              <a:t>a </a:t>
            </a:r>
            <a:r>
              <a:rPr lang="fr-FR" altLang="zh-TW" sz="2400" dirty="0" smtClean="0"/>
              <a:t>session</a:t>
            </a:r>
            <a:r>
              <a:rPr lang="fr-FR" altLang="zh-TW" sz="2400" dirty="0"/>
              <a:t>: </a:t>
            </a:r>
            <a:endParaRPr lang="fr-FR" altLang="zh-TW" sz="2400" dirty="0" smtClean="0"/>
          </a:p>
          <a:p>
            <a:r>
              <a:rPr lang="fr-FR" altLang="zh-TW" sz="2400" dirty="0" smtClean="0"/>
              <a:t>{</a:t>
            </a:r>
            <a:r>
              <a:rPr lang="fr-FR" altLang="zh-TW" sz="2400" dirty="0"/>
              <a:t>q1, URL1, q2, URL2</a:t>
            </a:r>
            <a:r>
              <a:rPr lang="fr-FR" altLang="zh-TW" sz="2400" dirty="0" smtClean="0"/>
              <a:t>}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66" y="2528286"/>
            <a:ext cx="8109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2581985"/>
            <a:ext cx="2781746" cy="612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tx1"/>
                </a:solidFill>
              </a:rPr>
              <a:t>stanford</a:t>
            </a:r>
            <a:r>
              <a:rPr lang="en-US" altLang="zh-TW" sz="2000" dirty="0">
                <a:solidFill>
                  <a:schemeClr val="tx1"/>
                </a:solidFill>
              </a:rPr>
              <a:t> university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3995936" y="2719552"/>
            <a:ext cx="597024" cy="3063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07" y="1151859"/>
            <a:ext cx="3073437" cy="275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0" y="1771679"/>
            <a:ext cx="196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4860032" y="2340323"/>
            <a:ext cx="2808312" cy="556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66" y="4797152"/>
            <a:ext cx="8109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1520" y="4850851"/>
            <a:ext cx="2781746" cy="612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tx1"/>
                </a:solidFill>
              </a:rPr>
              <a:t>stanford</a:t>
            </a: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university location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3995936" y="4988418"/>
            <a:ext cx="597024" cy="3063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07" y="3953124"/>
            <a:ext cx="3073437" cy="275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爆炸 1 16"/>
          <p:cNvSpPr/>
          <p:nvPr/>
        </p:nvSpPr>
        <p:spPr>
          <a:xfrm>
            <a:off x="7578941" y="4293096"/>
            <a:ext cx="1565059" cy="15841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0" y="4572944"/>
            <a:ext cx="196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橢圓 23"/>
          <p:cNvSpPr/>
          <p:nvPr/>
        </p:nvSpPr>
        <p:spPr>
          <a:xfrm>
            <a:off x="4770629" y="5877272"/>
            <a:ext cx="2808312" cy="556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94896" y="4820418"/>
            <a:ext cx="99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satisfy</a:t>
            </a:r>
            <a:endParaRPr lang="zh-TW" altLang="en-US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769429" y="4118978"/>
            <a:ext cx="17459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2400" b="1" dirty="0"/>
              <a:t>reformulate</a:t>
            </a:r>
            <a:endParaRPr lang="zh-TW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324956" y="2066621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sz="2400" dirty="0"/>
              <a:t>q1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267339" y="4293096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sz="2400" dirty="0" smtClean="0"/>
              <a:t>q2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7789188" y="2397319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sz="2400" dirty="0"/>
              <a:t>URL1</a:t>
            </a:r>
            <a:endParaRPr lang="zh-TW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7789188" y="5961687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sz="2400" dirty="0" smtClean="0"/>
              <a:t>URL2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08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0" grpId="0" animBg="1"/>
      <p:bldP spid="21" grpId="0" animBg="1"/>
      <p:bldP spid="17" grpId="0" animBg="1"/>
      <p:bldP spid="24" grpId="0" animBg="1"/>
      <p:bldP spid="16" grpId="0"/>
      <p:bldP spid="25" grpId="0" animBg="1"/>
      <p:bldP spid="26" grpId="0"/>
      <p:bldP spid="31" grpId="0"/>
      <p:bldP spid="2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9C9FDCF-EB4C-452B-86DB-B209CB3EC423}" type="slidenum">
              <a:rPr lang="zh-TW" altLang="en-US" sz="1800" b="1" smtClean="0"/>
              <a:t>5</a:t>
            </a:fld>
            <a:endParaRPr lang="zh-TW" altLang="en-US" sz="1800" b="1" dirty="0"/>
          </a:p>
        </p:txBody>
      </p:sp>
      <p:pic>
        <p:nvPicPr>
          <p:cNvPr id="2050" name="Picture 2" descr="http://www.ravenbrook.com/doc/2003/05/28/contest/gifs/fra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4941"/>
            <a:ext cx="87849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59" y="1413337"/>
            <a:ext cx="79844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 smtClean="0"/>
              <a:t>How </a:t>
            </a:r>
            <a:r>
              <a:rPr lang="en-US" altLang="zh-TW" sz="2400" dirty="0"/>
              <a:t>to extract </a:t>
            </a:r>
            <a:r>
              <a:rPr lang="en-US" altLang="zh-TW" sz="2400" dirty="0" smtClean="0"/>
              <a:t>high quality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user </a:t>
            </a:r>
            <a:r>
              <a:rPr lang="en-US" altLang="zh-TW" sz="2400" dirty="0"/>
              <a:t>clicks in the user session and use the clicks </a:t>
            </a:r>
            <a:r>
              <a:rPr lang="en-US" altLang="zh-TW" sz="2400" dirty="0" smtClean="0"/>
              <a:t>prop</a:t>
            </a:r>
            <a:r>
              <a:rPr lang="en-US" altLang="zh-TW" sz="2400" dirty="0"/>
              <a:t>erly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critical to accurately infer user intent by </a:t>
            </a:r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the entire  </a:t>
            </a:r>
          </a:p>
          <a:p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user </a:t>
            </a:r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session</a:t>
            </a:r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/>
              <a:t>Given a </a:t>
            </a:r>
            <a:r>
              <a:rPr lang="en-US" altLang="zh-TW" sz="2400" dirty="0" smtClean="0"/>
              <a:t>specific query</a:t>
            </a:r>
            <a:r>
              <a:rPr lang="en-US" altLang="zh-TW" sz="2400" dirty="0"/>
              <a:t>, which query suggestion method should be used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Can </a:t>
            </a:r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reduction method be applied to short queries? </a:t>
            </a:r>
            <a:endParaRPr lang="en-US" altLang="zh-TW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Is query </a:t>
            </a:r>
            <a:r>
              <a:rPr lang="en-US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always better than query reformulation?</a:t>
            </a:r>
            <a:endParaRPr lang="en-US" altLang="zh-TW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621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/>
              <a:t>5</a:t>
            </a:r>
            <a:endParaRPr lang="zh-TW" altLang="en-US" sz="1800" b="1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27088" y="717550"/>
            <a:ext cx="7402513" cy="5521325"/>
            <a:chOff x="521" y="452"/>
            <a:chExt cx="4663" cy="3478"/>
          </a:xfrm>
        </p:grpSpPr>
        <p:sp>
          <p:nvSpPr>
            <p:cNvPr id="4" name="Freeform 3"/>
            <p:cNvSpPr>
              <a:spLocks/>
            </p:cNvSpPr>
            <p:nvPr/>
          </p:nvSpPr>
          <p:spPr bwMode="gray">
            <a:xfrm>
              <a:off x="3226" y="452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2001"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157" y="1494"/>
              <a:ext cx="1446" cy="2165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08" y="1211"/>
              <a:ext cx="1174" cy="2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738" y="1178"/>
              <a:ext cx="1446" cy="2165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878" y="892"/>
              <a:ext cx="1174" cy="2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1600" y="768"/>
              <a:ext cx="924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2638" y="1217"/>
              <a:ext cx="4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000" dirty="0" smtClean="0">
                  <a:solidFill>
                    <a:schemeClr val="bg1"/>
                  </a:solidFill>
                  <a:ea typeface="新細明體" charset="-120"/>
                </a:rPr>
                <a:t>Step 2</a:t>
              </a:r>
              <a:endParaRPr lang="en-US" altLang="zh-TW" sz="2000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4222" y="905"/>
              <a:ext cx="4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000" dirty="0" smtClean="0">
                  <a:solidFill>
                    <a:srgbClr val="FFFFFF"/>
                  </a:solidFill>
                  <a:ea typeface="新細明體" charset="-120"/>
                </a:rPr>
                <a:t>Step 3</a:t>
              </a:r>
              <a:endParaRPr lang="en-US" altLang="zh-TW" sz="2000" dirty="0">
                <a:solidFill>
                  <a:srgbClr val="FFFFFF"/>
                </a:solidFill>
                <a:ea typeface="新細明體" charset="-120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521" y="1479"/>
              <a:ext cx="1565" cy="2451"/>
              <a:chOff x="521" y="1479"/>
              <a:chExt cx="1565" cy="2451"/>
            </a:xfrm>
          </p:grpSpPr>
          <p:sp>
            <p:nvSpPr>
              <p:cNvPr id="20" name="AutoShape 16"/>
              <p:cNvSpPr>
                <a:spLocks noChangeArrowheads="1"/>
              </p:cNvSpPr>
              <p:nvPr/>
            </p:nvSpPr>
            <p:spPr bwMode="auto">
              <a:xfrm>
                <a:off x="576" y="1765"/>
                <a:ext cx="1446" cy="2165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gray">
              <a:xfrm>
                <a:off x="716" y="1479"/>
                <a:ext cx="1174" cy="2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gray">
              <a:xfrm>
                <a:off x="1055" y="1487"/>
                <a:ext cx="48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sz="2000" dirty="0" smtClean="0">
                    <a:solidFill>
                      <a:schemeClr val="bg1"/>
                    </a:solidFill>
                    <a:ea typeface="新細明體" charset="-120"/>
                  </a:rPr>
                  <a:t>Step 1</a:t>
                </a:r>
                <a:endParaRPr lang="en-US" altLang="zh-TW" sz="2000" dirty="0">
                  <a:solidFill>
                    <a:schemeClr val="bg1"/>
                  </a:solidFill>
                  <a:ea typeface="新細明體" charset="-120"/>
                </a:endParaRP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1565" cy="1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/>
                  <a:t>  Derive high quality   </a:t>
                </a:r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user </a:t>
                </a:r>
                <a:r>
                  <a:rPr lang="en-US" altLang="zh-TW" sz="2200" dirty="0"/>
                  <a:t>clicks </a:t>
                </a:r>
                <a:r>
                  <a:rPr lang="en-US" altLang="zh-TW" sz="2200" dirty="0" smtClean="0"/>
                  <a:t>by   </a:t>
                </a:r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extracting </a:t>
                </a:r>
                <a:r>
                  <a:rPr lang="en-US" altLang="zh-TW" sz="2200" dirty="0"/>
                  <a:t>specific </a:t>
                </a:r>
                <a:endParaRPr lang="en-US" altLang="zh-TW" sz="2200" dirty="0" smtClean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user </a:t>
                </a:r>
                <a:r>
                  <a:rPr lang="en-US" altLang="zh-TW" sz="2200" dirty="0"/>
                  <a:t>activity </a:t>
                </a:r>
                <a:r>
                  <a:rPr lang="en-US" altLang="zh-TW" sz="2200" dirty="0" smtClean="0"/>
                  <a:t>patterns </a:t>
                </a:r>
              </a:p>
              <a:p>
                <a:r>
                  <a:rPr lang="en-US" altLang="zh-TW" sz="2200" dirty="0" smtClean="0"/>
                  <a:t>which conveys implicit </a:t>
                </a:r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user </a:t>
                </a:r>
                <a:r>
                  <a:rPr lang="en-US" altLang="zh-TW" sz="2200" dirty="0"/>
                  <a:t>preferences</a:t>
                </a:r>
                <a:r>
                  <a:rPr lang="en-US" altLang="zh-TW" sz="2200" dirty="0" smtClean="0"/>
                  <a:t>.</a:t>
                </a:r>
              </a:p>
              <a:p>
                <a:pPr algn="ctr"/>
                <a:endParaRPr lang="en-US" altLang="zh-TW" sz="2000" dirty="0" smtClean="0"/>
              </a:p>
              <a:p>
                <a:r>
                  <a:rPr lang="en-US" altLang="zh-TW" sz="2000" dirty="0" smtClean="0"/>
                  <a:t>  Ex : </a:t>
                </a:r>
                <a:r>
                  <a:rPr lang="en-US" altLang="zh-TW" sz="2000" b="1" i="1" dirty="0" smtClean="0"/>
                  <a:t>tuple </a:t>
                </a:r>
                <a:r>
                  <a:rPr lang="en-US" altLang="zh-TW" sz="2000" b="1" i="1" dirty="0"/>
                  <a:t>{q1, q2, </a:t>
                </a:r>
                <a:r>
                  <a:rPr lang="en-US" altLang="zh-TW" sz="2000" b="1" i="1" dirty="0" err="1" smtClean="0"/>
                  <a:t>url</a:t>
                </a:r>
                <a:r>
                  <a:rPr lang="en-US" altLang="zh-TW" sz="2000" b="1" i="1" dirty="0" smtClean="0"/>
                  <a:t>}</a:t>
                </a:r>
                <a:endParaRPr lang="en-US" altLang="zh-TW" sz="2000" b="1" i="1" dirty="0">
                  <a:solidFill>
                    <a:srgbClr val="000000"/>
                  </a:solidFill>
                  <a:ea typeface="新細明體" charset="-120"/>
                </a:endParaRPr>
              </a:p>
            </p:txBody>
          </p:sp>
        </p:grp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208" y="1559"/>
              <a:ext cx="1344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200" dirty="0" smtClean="0"/>
                <a:t>Construct </a:t>
              </a:r>
              <a:r>
                <a:rPr lang="en-US" altLang="zh-TW" sz="2200" dirty="0"/>
                <a:t>a </a:t>
              </a:r>
              <a:r>
                <a:rPr lang="en-US" altLang="zh-TW" sz="2200" dirty="0" smtClean="0"/>
                <a:t>term transition</a:t>
              </a:r>
              <a:r>
                <a:rPr lang="en-US" altLang="zh-TW" sz="2200" dirty="0"/>
                <a:t> </a:t>
              </a:r>
              <a:r>
                <a:rPr lang="en-US" altLang="zh-TW" sz="2200" dirty="0" smtClean="0"/>
                <a:t>graph </a:t>
              </a:r>
              <a:r>
                <a:rPr lang="en-US" altLang="zh-TW" sz="2200" dirty="0"/>
                <a:t>model from the data</a:t>
              </a:r>
              <a:r>
                <a:rPr lang="en-US" altLang="zh-TW" sz="2200" dirty="0" smtClean="0"/>
                <a:t>.</a:t>
              </a:r>
            </a:p>
            <a:p>
              <a:endParaRPr lang="en-US" altLang="zh-TW" sz="2200" dirty="0" smtClean="0"/>
            </a:p>
            <a:p>
              <a:r>
                <a:rPr lang="en-US" altLang="zh-TW" sz="2200" b="1" dirty="0" smtClean="0">
                  <a:solidFill>
                    <a:srgbClr val="000000"/>
                  </a:solidFill>
                  <a:ea typeface="新細明體" charset="-120"/>
                </a:rPr>
                <a:t>Node:</a:t>
              </a:r>
            </a:p>
            <a:p>
              <a:r>
                <a:rPr lang="en-US" altLang="zh-TW" sz="2400" dirty="0" smtClean="0"/>
                <a:t>term </a:t>
              </a:r>
              <a:r>
                <a:rPr lang="en-US" altLang="zh-TW" sz="2400" dirty="0"/>
                <a:t>in the </a:t>
              </a:r>
              <a:r>
                <a:rPr lang="en-US" altLang="zh-TW" sz="2400" dirty="0" smtClean="0"/>
                <a:t>query</a:t>
              </a:r>
            </a:p>
            <a:p>
              <a:r>
                <a:rPr lang="en-US" altLang="zh-TW" sz="2400" b="1" dirty="0" smtClean="0">
                  <a:solidFill>
                    <a:srgbClr val="000000"/>
                  </a:solidFill>
                  <a:ea typeface="新細明體" charset="-120"/>
                </a:rPr>
                <a:t>Edge:</a:t>
              </a:r>
            </a:p>
            <a:p>
              <a:r>
                <a:rPr lang="en-US" altLang="zh-TW" sz="2400" dirty="0"/>
                <a:t>a preference</a:t>
              </a:r>
              <a:endParaRPr lang="en-US" altLang="zh-TW" sz="2200" dirty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738" y="1344"/>
              <a:ext cx="1446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200" dirty="0" smtClean="0"/>
                <a:t>find user preferences  </a:t>
              </a:r>
            </a:p>
            <a:p>
              <a:r>
                <a:rPr lang="en-US" altLang="zh-TW" sz="2200" dirty="0"/>
                <a:t> </a:t>
              </a:r>
              <a:r>
                <a:rPr lang="en-US" altLang="zh-TW" sz="2200" dirty="0" smtClean="0"/>
                <a:t>within </a:t>
              </a:r>
              <a:r>
                <a:rPr lang="en-US" altLang="zh-TW" sz="2200" dirty="0"/>
                <a:t>each topic </a:t>
              </a:r>
              <a:endParaRPr lang="en-US" altLang="zh-TW" sz="2200" dirty="0" smtClean="0"/>
            </a:p>
            <a:p>
              <a:r>
                <a:rPr lang="en-US" altLang="zh-TW" sz="2200" dirty="0"/>
                <a:t> </a:t>
              </a:r>
              <a:r>
                <a:rPr lang="en-US" altLang="zh-TW" sz="2200" dirty="0" smtClean="0"/>
                <a:t>and choose </a:t>
              </a:r>
              <a:r>
                <a:rPr lang="en-US" altLang="zh-TW" sz="2200" dirty="0"/>
                <a:t>the best </a:t>
              </a:r>
              <a:r>
                <a:rPr lang="en-US" altLang="zh-TW" sz="2200" dirty="0" smtClean="0"/>
                <a:t> </a:t>
              </a:r>
            </a:p>
            <a:p>
              <a:r>
                <a:rPr lang="en-US" altLang="zh-TW" sz="2200" dirty="0"/>
                <a:t> </a:t>
              </a:r>
              <a:r>
                <a:rPr lang="en-US" altLang="zh-TW" sz="2200" dirty="0" smtClean="0"/>
                <a:t>suggestion </a:t>
              </a:r>
              <a:r>
                <a:rPr lang="en-US" altLang="zh-TW" sz="2200" dirty="0"/>
                <a:t>method </a:t>
              </a:r>
              <a:endParaRPr lang="en-US" altLang="zh-TW" sz="2200" dirty="0" smtClean="0"/>
            </a:p>
            <a:p>
              <a:r>
                <a:rPr lang="en-US" altLang="zh-TW" sz="2200" dirty="0"/>
                <a:t> </a:t>
              </a:r>
              <a:r>
                <a:rPr lang="en-US" altLang="zh-TW" sz="2200" dirty="0" smtClean="0"/>
                <a:t>according </a:t>
              </a:r>
              <a:r>
                <a:rPr lang="en-US" altLang="zh-TW" sz="2200" dirty="0"/>
                <a:t>to </a:t>
              </a:r>
              <a:r>
                <a:rPr lang="en-US" altLang="zh-TW" sz="2200" dirty="0" smtClean="0"/>
                <a:t>the </a:t>
              </a:r>
            </a:p>
            <a:p>
              <a:r>
                <a:rPr lang="en-US" altLang="zh-TW" sz="2200" dirty="0"/>
                <a:t> </a:t>
              </a:r>
              <a:r>
                <a:rPr lang="en-US" altLang="zh-TW" sz="2200" dirty="0" smtClean="0"/>
                <a:t>models.</a:t>
              </a:r>
              <a:endParaRPr lang="en-US" altLang="zh-TW" sz="2200" dirty="0">
                <a:solidFill>
                  <a:srgbClr val="000000"/>
                </a:solidFill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002060"/>
                </a:solidFill>
                <a:latin typeface="Century Schoolbook" pitchFamily="18" charset="0"/>
              </a:rPr>
              <a:t>User preference from log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Query suggestion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Topic-based </a:t>
            </a:r>
            <a:r>
              <a:rPr lang="en-US" sz="2800" dirty="0" err="1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Pagerank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 model (topic level)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zh-TW" sz="2800" dirty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Learning to Rank </a:t>
            </a:r>
            <a:r>
              <a:rPr lang="en-US" altLang="zh-TW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model (term-level)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/>
              <a:t>6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133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/>
              <a:t>7</a:t>
            </a:r>
            <a:endParaRPr lang="zh-TW" altLang="en-US" sz="18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User preference from log</a:t>
            </a:r>
            <a:r>
              <a:rPr lang="en-US" altLang="zh-TW" sz="44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endParaRPr lang="en-US" altLang="zh-TW" sz="4400" dirty="0">
              <a:solidFill>
                <a:schemeClr val="tx1"/>
              </a:solidFill>
              <a:latin typeface="Century Schoolbook" pitchFamily="18" charset="0"/>
            </a:endParaRPr>
          </a:p>
          <a:p>
            <a:pPr marL="0" indent="0" algn="l">
              <a:buNone/>
            </a:pP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232972"/>
            <a:ext cx="798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A typical log </a:t>
            </a:r>
            <a:r>
              <a:rPr lang="en-US" altLang="zh-TW" sz="2400" dirty="0" smtClean="0"/>
              <a:t>entry:</a:t>
            </a:r>
            <a:endParaRPr lang="en-US" altLang="zh-TW" sz="24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gray">
          <a:xfrm>
            <a:off x="4901212" y="2668928"/>
            <a:ext cx="2849563" cy="570689"/>
          </a:xfrm>
          <a:prstGeom prst="can">
            <a:avLst>
              <a:gd name="adj" fmla="val 25000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gray">
          <a:xfrm>
            <a:off x="4909144" y="2143263"/>
            <a:ext cx="2849563" cy="570689"/>
          </a:xfrm>
          <a:prstGeom prst="can">
            <a:avLst>
              <a:gd name="adj" fmla="val 25000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4909144" y="1643909"/>
            <a:ext cx="2849563" cy="570689"/>
          </a:xfrm>
          <a:prstGeom prst="can">
            <a:avLst>
              <a:gd name="adj" fmla="val 25000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gray">
          <a:xfrm>
            <a:off x="4909144" y="1144556"/>
            <a:ext cx="2849563" cy="570689"/>
          </a:xfrm>
          <a:prstGeom prst="can">
            <a:avLst>
              <a:gd name="adj" fmla="val 25000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gray">
          <a:xfrm>
            <a:off x="4909144" y="1285259"/>
            <a:ext cx="2849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FFFF00"/>
                </a:solidFill>
                <a:ea typeface="新細明體" charset="-120"/>
              </a:rPr>
              <a:t>User identification number</a:t>
            </a:r>
            <a:endParaRPr lang="en-US" altLang="zh-TW" b="1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gray">
          <a:xfrm>
            <a:off x="5003593" y="1784612"/>
            <a:ext cx="2660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FFFF00"/>
                </a:solidFill>
                <a:ea typeface="新細明體" charset="-120"/>
              </a:rPr>
              <a:t>URL that  the user visited</a:t>
            </a:r>
            <a:endParaRPr lang="en-US" altLang="zh-TW" b="1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gray">
          <a:xfrm>
            <a:off x="5160365" y="2283965"/>
            <a:ext cx="2347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FFFF00"/>
                </a:solidFill>
                <a:ea typeface="新細明體" charset="-120"/>
              </a:rPr>
              <a:t>Timestamp of the visit</a:t>
            </a:r>
            <a:endParaRPr lang="en-US" altLang="zh-TW" b="1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gray">
          <a:xfrm>
            <a:off x="4853280" y="2805697"/>
            <a:ext cx="299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FFFF00"/>
                </a:solidFill>
                <a:ea typeface="新細明體" charset="-120"/>
              </a:rPr>
              <a:t>Total dwell time on that URL</a:t>
            </a:r>
            <a:endParaRPr lang="en-US" altLang="zh-TW" b="1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22" name="匾額 21"/>
          <p:cNvSpPr/>
          <p:nvPr/>
        </p:nvSpPr>
        <p:spPr>
          <a:xfrm>
            <a:off x="1043608" y="1824658"/>
            <a:ext cx="2016224" cy="884316"/>
          </a:xfrm>
          <a:prstGeom prst="plaqu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200" dirty="0" smtClean="0">
                <a:solidFill>
                  <a:schemeClr val="tx1"/>
                </a:solidFill>
              </a:rPr>
              <a:t>organize </a:t>
            </a:r>
            <a:r>
              <a:rPr lang="en-US" altLang="zh-TW" sz="2200" dirty="0">
                <a:solidFill>
                  <a:schemeClr val="tx1"/>
                </a:solidFill>
              </a:rPr>
              <a:t>based on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sessions</a:t>
            </a:r>
          </a:p>
          <a:p>
            <a:pPr algn="ctr"/>
            <a:endParaRPr lang="zh-TW" altLang="en-US" sz="2200" b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3946" y="2846121"/>
            <a:ext cx="41044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Contain : a </a:t>
            </a:r>
            <a:r>
              <a:rPr lang="en-US" altLang="zh-TW" sz="2000" dirty="0"/>
              <a:t>series of URL visits from a particular user, ordered by </a:t>
            </a:r>
            <a:r>
              <a:rPr lang="en-US" altLang="zh-TW" sz="2000" dirty="0" smtClean="0"/>
              <a:t>the timestamp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408987" y="3933056"/>
            <a:ext cx="7690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Statistics: (focus on mining user preference in this paper)</a:t>
            </a:r>
          </a:p>
          <a:p>
            <a:endParaRPr lang="en-US" altLang="zh-TW" sz="2200" dirty="0" smtClean="0"/>
          </a:p>
          <a:p>
            <a:pPr marL="342900" indent="-342900">
              <a:buFont typeface="Wingdings" pitchFamily="2" charset="2"/>
              <a:buChar char="p"/>
            </a:pPr>
            <a:r>
              <a:rPr lang="en-US" altLang="zh-TW" sz="2200" dirty="0" smtClean="0"/>
              <a:t>users </a:t>
            </a:r>
            <a:r>
              <a:rPr lang="en-US" altLang="zh-TW" sz="2200" dirty="0"/>
              <a:t>only modify one of the terms in the </a:t>
            </a:r>
            <a:r>
              <a:rPr lang="en-US" altLang="zh-TW" sz="2200" dirty="0" smtClean="0"/>
              <a:t>queries</a:t>
            </a:r>
            <a:r>
              <a:rPr lang="en-US" altLang="zh-TW" sz="2200" b="1" dirty="0" smtClean="0"/>
              <a:t>:  ≥76%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zh-TW" sz="2200" dirty="0"/>
              <a:t>users are much more likely to </a:t>
            </a:r>
            <a:r>
              <a:rPr lang="en-US" altLang="zh-TW" sz="2200" dirty="0" smtClean="0"/>
              <a:t>revise the </a:t>
            </a:r>
            <a:r>
              <a:rPr lang="en-US" altLang="zh-TW" sz="2200" dirty="0"/>
              <a:t>last term in the </a:t>
            </a:r>
            <a:r>
              <a:rPr lang="en-US" altLang="zh-TW" sz="2200" dirty="0" smtClean="0"/>
              <a:t>query : </a:t>
            </a:r>
            <a:r>
              <a:rPr lang="en-US" altLang="zh-TW" sz="2200" b="1" dirty="0" smtClean="0"/>
              <a:t>≥80%</a:t>
            </a:r>
            <a:endParaRPr lang="en-US" altLang="zh-TW" sz="2200" b="1" dirty="0"/>
          </a:p>
        </p:txBody>
      </p:sp>
    </p:spTree>
    <p:extLst>
      <p:ext uri="{BB962C8B-B14F-4D97-AF65-F5344CB8AC3E}">
        <p14:creationId xmlns:p14="http://schemas.microsoft.com/office/powerpoint/2010/main" val="7669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r>
              <a:rPr lang="en-US" altLang="zh-TW" sz="1800" b="1" dirty="0"/>
              <a:t>8</a:t>
            </a:r>
            <a:endParaRPr lang="zh-TW" altLang="en-US" sz="1800" b="1" dirty="0"/>
          </a:p>
        </p:txBody>
      </p:sp>
      <p:sp>
        <p:nvSpPr>
          <p:cNvPr id="6" name="矩形 5"/>
          <p:cNvSpPr/>
          <p:nvPr/>
        </p:nvSpPr>
        <p:spPr>
          <a:xfrm>
            <a:off x="739339" y="26536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 smtClean="0"/>
              <a:t>Three cases </a:t>
            </a:r>
            <a:r>
              <a:rPr lang="en-US" altLang="zh-TW" sz="2400" dirty="0"/>
              <a:t>of user query refinements</a:t>
            </a: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284984"/>
            <a:ext cx="73247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User preference from log</a:t>
            </a:r>
            <a:r>
              <a:rPr lang="en-US" altLang="zh-TW" sz="44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endParaRPr lang="en-US" altLang="zh-TW" sz="4400" dirty="0">
              <a:solidFill>
                <a:schemeClr val="tx1"/>
              </a:solidFill>
              <a:latin typeface="Century Schoolbook" pitchFamily="18" charset="0"/>
            </a:endParaRPr>
          </a:p>
          <a:p>
            <a:pPr marL="0" indent="0" algn="l">
              <a:buNone/>
            </a:pP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232972"/>
            <a:ext cx="7984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3-month Toolbar logs between May 2010 </a:t>
            </a:r>
            <a:r>
              <a:rPr lang="en-US" altLang="zh-TW" sz="2400" dirty="0" smtClean="0"/>
              <a:t>and August </a:t>
            </a:r>
            <a:r>
              <a:rPr lang="en-US" altLang="zh-TW" sz="2400" dirty="0"/>
              <a:t>2010. In total, over </a:t>
            </a:r>
            <a:r>
              <a:rPr lang="en-US" altLang="zh-TW" sz="2400" b="1" dirty="0">
                <a:solidFill>
                  <a:srgbClr val="0070C0"/>
                </a:solidFill>
              </a:rPr>
              <a:t>4 million </a:t>
            </a:r>
            <a:r>
              <a:rPr lang="en-US" altLang="zh-TW" sz="2400" dirty="0"/>
              <a:t>user refinement </a:t>
            </a:r>
            <a:r>
              <a:rPr lang="en-US" altLang="zh-TW" sz="2400" dirty="0" smtClean="0"/>
              <a:t>activities were </a:t>
            </a:r>
            <a:r>
              <a:rPr lang="en-US" altLang="zh-TW" sz="2400" dirty="0"/>
              <a:t>discovered in the log.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A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total of </a:t>
            </a:r>
            <a:r>
              <a:rPr lang="en-US" altLang="zh-TW" sz="2400" dirty="0">
                <a:solidFill>
                  <a:srgbClr val="0070C0"/>
                </a:solidFill>
              </a:rPr>
              <a:t>350,000</a:t>
            </a:r>
            <a:r>
              <a:rPr lang="en-US" altLang="zh-TW" sz="2400" dirty="0"/>
              <a:t> pairs of refinements were found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8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2248</TotalTime>
  <Words>2642</Words>
  <Application>Microsoft Office PowerPoint</Application>
  <PresentationFormat>如螢幕大小 (4:3)</PresentationFormat>
  <Paragraphs>602</Paragraphs>
  <Slides>34</Slides>
  <Notes>7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公正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Jiun-Jia</dc:creator>
  <cp:lastModifiedBy>Jiun-Jia</cp:lastModifiedBy>
  <cp:revision>428</cp:revision>
  <dcterms:created xsi:type="dcterms:W3CDTF">2012-09-02T09:42:19Z</dcterms:created>
  <dcterms:modified xsi:type="dcterms:W3CDTF">2012-09-13T04:27:50Z</dcterms:modified>
</cp:coreProperties>
</file>